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4660"/>
  </p:normalViewPr>
  <p:slideViewPr>
    <p:cSldViewPr>
      <p:cViewPr>
        <p:scale>
          <a:sx n="50" d="100"/>
          <a:sy n="50" d="100"/>
        </p:scale>
        <p:origin x="-1098"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layout/>
      <c:txPr>
        <a:bodyPr/>
        <a:lstStyle/>
        <a:p>
          <a:pPr>
            <a:defRPr baseline="0">
              <a:solidFill>
                <a:srgbClr val="FFFF00"/>
              </a:solidFill>
            </a:defRPr>
          </a:pPr>
          <a:endParaRPr lang="en-US"/>
        </a:p>
      </c:txPr>
    </c:title>
    <c:plotArea>
      <c:layout>
        <c:manualLayout>
          <c:layoutTarget val="inner"/>
          <c:xMode val="edge"/>
          <c:yMode val="edge"/>
          <c:x val="0.19354834612895902"/>
          <c:y val="0.14917688567617574"/>
          <c:w val="0.6026008376511649"/>
          <c:h val="0.61247966954950328"/>
        </c:manualLayout>
      </c:layout>
      <c:pieChart>
        <c:varyColors val="1"/>
        <c:ser>
          <c:idx val="0"/>
          <c:order val="0"/>
          <c:tx>
            <c:strRef>
              <c:f>Sheet1!$B$1</c:f>
              <c:strCache>
                <c:ptCount val="1"/>
                <c:pt idx="0">
                  <c:v>Team</c:v>
                </c:pt>
              </c:strCache>
            </c:strRef>
          </c:tx>
          <c:cat>
            <c:strRef>
              <c:f>Sheet1!$A$2:$A$5</c:f>
              <c:strCache>
                <c:ptCount val="2"/>
                <c:pt idx="0">
                  <c:v>Conditioned - 14</c:v>
                </c:pt>
                <c:pt idx="1">
                  <c:v>Out of shape - 6</c:v>
                </c:pt>
              </c:strCache>
            </c:strRef>
          </c:cat>
          <c:val>
            <c:numRef>
              <c:f>Sheet1!$B$2:$B$5</c:f>
              <c:numCache>
                <c:formatCode>General</c:formatCode>
                <c:ptCount val="4"/>
                <c:pt idx="0">
                  <c:v>14</c:v>
                </c:pt>
                <c:pt idx="1">
                  <c:v>6</c:v>
                </c:pt>
              </c:numCache>
            </c:numRef>
          </c:val>
        </c:ser>
        <c:firstSliceAng val="0"/>
      </c:pieChart>
    </c:plotArea>
    <c:legend>
      <c:legendPos val="r"/>
      <c:legendEntry>
        <c:idx val="2"/>
        <c:txPr>
          <a:bodyPr/>
          <a:lstStyle/>
          <a:p>
            <a:pPr>
              <a:defRPr>
                <a:solidFill>
                  <a:srgbClr val="FFFF00"/>
                </a:solidFill>
              </a:defRPr>
            </a:pPr>
            <a:endParaRPr lang="en-US"/>
          </a:p>
        </c:txPr>
      </c:legendEntry>
      <c:legendEntry>
        <c:idx val="3"/>
        <c:txPr>
          <a:bodyPr/>
          <a:lstStyle/>
          <a:p>
            <a:pPr>
              <a:defRPr>
                <a:solidFill>
                  <a:srgbClr val="FFFF00"/>
                </a:solidFill>
              </a:defRPr>
            </a:pPr>
            <a:endParaRPr lang="en-US"/>
          </a:p>
        </c:txPr>
      </c:legendEntry>
      <c:layout>
        <c:manualLayout>
          <c:xMode val="edge"/>
          <c:yMode val="edge"/>
          <c:x val="0.25528901343092664"/>
          <c:y val="0.78941891484875859"/>
          <c:w val="0.44569993932234303"/>
          <c:h val="0.19691988296544904"/>
        </c:manualLayout>
      </c:layout>
      <c:txPr>
        <a:bodyPr/>
        <a:lstStyle/>
        <a:p>
          <a:pPr>
            <a:defRPr>
              <a:solidFill>
                <a:srgbClr val="FFFF00"/>
              </a:solidFill>
            </a:defRPr>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view3D>
      <c:rAngAx val="1"/>
    </c:view3D>
    <c:plotArea>
      <c:layout/>
      <c:bar3DChart>
        <c:barDir val="col"/>
        <c:grouping val="stacked"/>
        <c:ser>
          <c:idx val="0"/>
          <c:order val="0"/>
          <c:tx>
            <c:strRef>
              <c:f>Sheet1!$B$1</c:f>
              <c:strCache>
                <c:ptCount val="1"/>
                <c:pt idx="0">
                  <c:v>Conditioned</c:v>
                </c:pt>
              </c:strCache>
            </c:strRef>
          </c:tx>
          <c:cat>
            <c:strRef>
              <c:f>Sheet1!$A$2:$A$5</c:f>
              <c:strCache>
                <c:ptCount val="4"/>
                <c:pt idx="0">
                  <c:v>QB's</c:v>
                </c:pt>
                <c:pt idx="1">
                  <c:v>RB's</c:v>
                </c:pt>
                <c:pt idx="2">
                  <c:v>WR's</c:v>
                </c:pt>
                <c:pt idx="3">
                  <c:v>OL</c:v>
                </c:pt>
              </c:strCache>
            </c:strRef>
          </c:cat>
          <c:val>
            <c:numRef>
              <c:f>Sheet1!$B$2:$B$5</c:f>
              <c:numCache>
                <c:formatCode>General</c:formatCode>
                <c:ptCount val="4"/>
                <c:pt idx="0">
                  <c:v>5</c:v>
                </c:pt>
                <c:pt idx="1">
                  <c:v>3</c:v>
                </c:pt>
                <c:pt idx="2">
                  <c:v>4</c:v>
                </c:pt>
                <c:pt idx="3">
                  <c:v>2</c:v>
                </c:pt>
              </c:numCache>
            </c:numRef>
          </c:val>
        </c:ser>
        <c:ser>
          <c:idx val="1"/>
          <c:order val="1"/>
          <c:tx>
            <c:strRef>
              <c:f>Sheet1!$C$1</c:f>
              <c:strCache>
                <c:ptCount val="1"/>
                <c:pt idx="0">
                  <c:v>Not in Shape</c:v>
                </c:pt>
              </c:strCache>
            </c:strRef>
          </c:tx>
          <c:cat>
            <c:strRef>
              <c:f>Sheet1!$A$2:$A$5</c:f>
              <c:strCache>
                <c:ptCount val="4"/>
                <c:pt idx="0">
                  <c:v>QB's</c:v>
                </c:pt>
                <c:pt idx="1">
                  <c:v>RB's</c:v>
                </c:pt>
                <c:pt idx="2">
                  <c:v>WR's</c:v>
                </c:pt>
                <c:pt idx="3">
                  <c:v>OL</c:v>
                </c:pt>
              </c:strCache>
            </c:strRef>
          </c:cat>
          <c:val>
            <c:numRef>
              <c:f>Sheet1!$C$2:$C$5</c:f>
              <c:numCache>
                <c:formatCode>General</c:formatCode>
                <c:ptCount val="4"/>
                <c:pt idx="0">
                  <c:v>0</c:v>
                </c:pt>
                <c:pt idx="1">
                  <c:v>2</c:v>
                </c:pt>
                <c:pt idx="2">
                  <c:v>1</c:v>
                </c:pt>
                <c:pt idx="3">
                  <c:v>3</c:v>
                </c:pt>
              </c:numCache>
            </c:numRef>
          </c:val>
        </c:ser>
        <c:ser>
          <c:idx val="2"/>
          <c:order val="2"/>
          <c:tx>
            <c:strRef>
              <c:f>Sheet1!$D$1</c:f>
              <c:strCache>
                <c:ptCount val="1"/>
                <c:pt idx="0">
                  <c:v>Column1</c:v>
                </c:pt>
              </c:strCache>
            </c:strRef>
          </c:tx>
          <c:cat>
            <c:strRef>
              <c:f>Sheet1!$A$2:$A$5</c:f>
              <c:strCache>
                <c:ptCount val="4"/>
                <c:pt idx="0">
                  <c:v>QB's</c:v>
                </c:pt>
                <c:pt idx="1">
                  <c:v>RB's</c:v>
                </c:pt>
                <c:pt idx="2">
                  <c:v>WR's</c:v>
                </c:pt>
                <c:pt idx="3">
                  <c:v>OL</c:v>
                </c:pt>
              </c:strCache>
            </c:strRef>
          </c:cat>
          <c:val>
            <c:numRef>
              <c:f>Sheet1!$D$2:$D$5</c:f>
              <c:numCache>
                <c:formatCode>General</c:formatCode>
                <c:ptCount val="4"/>
              </c:numCache>
            </c:numRef>
          </c:val>
        </c:ser>
        <c:shape val="box"/>
        <c:axId val="61487360"/>
        <c:axId val="61493248"/>
        <c:axId val="0"/>
      </c:bar3DChart>
      <c:catAx>
        <c:axId val="61487360"/>
        <c:scaling>
          <c:orientation val="minMax"/>
        </c:scaling>
        <c:axPos val="b"/>
        <c:tickLblPos val="nextTo"/>
        <c:txPr>
          <a:bodyPr/>
          <a:lstStyle/>
          <a:p>
            <a:pPr>
              <a:defRPr>
                <a:solidFill>
                  <a:srgbClr val="FFFF00"/>
                </a:solidFill>
              </a:defRPr>
            </a:pPr>
            <a:endParaRPr lang="en-US"/>
          </a:p>
        </c:txPr>
        <c:crossAx val="61493248"/>
        <c:crosses val="autoZero"/>
        <c:auto val="1"/>
        <c:lblAlgn val="ctr"/>
        <c:lblOffset val="100"/>
      </c:catAx>
      <c:valAx>
        <c:axId val="61493248"/>
        <c:scaling>
          <c:orientation val="minMax"/>
        </c:scaling>
        <c:axPos val="l"/>
        <c:majorGridlines/>
        <c:numFmt formatCode="General" sourceLinked="1"/>
        <c:tickLblPos val="nextTo"/>
        <c:txPr>
          <a:bodyPr/>
          <a:lstStyle/>
          <a:p>
            <a:pPr>
              <a:defRPr>
                <a:solidFill>
                  <a:srgbClr val="FFFF00"/>
                </a:solidFill>
              </a:defRPr>
            </a:pPr>
            <a:endParaRPr lang="en-US"/>
          </a:p>
        </c:txPr>
        <c:crossAx val="61487360"/>
        <c:crosses val="autoZero"/>
        <c:crossBetween val="between"/>
      </c:valAx>
    </c:plotArea>
    <c:legend>
      <c:legendPos val="r"/>
      <c:legendEntry>
        <c:idx val="2"/>
        <c:txPr>
          <a:bodyPr/>
          <a:lstStyle/>
          <a:p>
            <a:pPr>
              <a:defRPr>
                <a:solidFill>
                  <a:srgbClr val="FFFF00"/>
                </a:solidFill>
              </a:defRPr>
            </a:pPr>
            <a:endParaRPr lang="en-US"/>
          </a:p>
        </c:txPr>
      </c:legendEntry>
      <c:legendEntry>
        <c:idx val="1"/>
        <c:txPr>
          <a:bodyPr/>
          <a:lstStyle/>
          <a:p>
            <a:pPr>
              <a:defRPr>
                <a:solidFill>
                  <a:srgbClr val="FFFF00"/>
                </a:solidFill>
              </a:defRPr>
            </a:pPr>
            <a:endParaRPr lang="en-US"/>
          </a:p>
        </c:txPr>
      </c:legendEntry>
      <c:legendEntry>
        <c:idx val="0"/>
        <c:delete val="1"/>
      </c:legendEntry>
      <c:layout>
        <c:manualLayout>
          <c:xMode val="edge"/>
          <c:yMode val="edge"/>
          <c:x val="0.64790109569637133"/>
          <c:y val="0.38488170228721408"/>
          <c:w val="0.35209899470113404"/>
          <c:h val="0.27785556355630836"/>
        </c:manualLayout>
      </c:layout>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738C8-1E10-4EBC-9570-0A79E517278D}" type="datetimeFigureOut">
              <a:rPr lang="en-US" smtClean="0"/>
              <a:pPr/>
              <a:t>8/10/2011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F7009B-1018-482D-965A-BCB8BC997BC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738C8-1E10-4EBC-9570-0A79E517278D}" type="datetimeFigureOut">
              <a:rPr lang="en-US" smtClean="0"/>
              <a:pPr/>
              <a:t>8/10/2011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F7009B-1018-482D-965A-BCB8BC997BC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1470025"/>
          </a:xfrm>
        </p:spPr>
        <p:txBody>
          <a:bodyPr/>
          <a:lstStyle/>
          <a:p>
            <a:r>
              <a:rPr lang="en-US" dirty="0" smtClean="0">
                <a:solidFill>
                  <a:srgbClr val="FFFF00"/>
                </a:solidFill>
              </a:rPr>
              <a:t>Chapter 13 Project</a:t>
            </a:r>
            <a:endParaRPr lang="en-US" dirty="0">
              <a:solidFill>
                <a:srgbClr val="FFFF00"/>
              </a:solidFill>
            </a:endParaRPr>
          </a:p>
        </p:txBody>
      </p:sp>
      <p:sp>
        <p:nvSpPr>
          <p:cNvPr id="3" name="Subtitle 2"/>
          <p:cNvSpPr>
            <a:spLocks noGrp="1"/>
          </p:cNvSpPr>
          <p:nvPr>
            <p:ph type="subTitle" idx="1"/>
          </p:nvPr>
        </p:nvSpPr>
        <p:spPr>
          <a:xfrm>
            <a:off x="1524000" y="2362200"/>
            <a:ext cx="6400800" cy="1752600"/>
          </a:xfrm>
        </p:spPr>
        <p:txBody>
          <a:bodyPr/>
          <a:lstStyle/>
          <a:p>
            <a:r>
              <a:rPr lang="en-US" dirty="0" smtClean="0"/>
              <a:t>Team Conditioning</a:t>
            </a:r>
            <a:endParaRPr lang="en-US" dirty="0"/>
          </a:p>
        </p:txBody>
      </p:sp>
      <p:pic>
        <p:nvPicPr>
          <p:cNvPr id="17410" name="Picture 2" descr="http://t3.gstatic.com/images?q=tbn:ANd9GcRRY0bpkWkSFpsJsqFu-B5ncZC7M8QcdrWHdj313Y5A81r4nHZoOA"/>
          <p:cNvPicPr>
            <a:picLocks noChangeAspect="1" noChangeArrowheads="1"/>
          </p:cNvPicPr>
          <p:nvPr/>
        </p:nvPicPr>
        <p:blipFill>
          <a:blip r:embed="rId2"/>
          <a:srcRect/>
          <a:stretch>
            <a:fillRect/>
          </a:stretch>
        </p:blipFill>
        <p:spPr bwMode="auto">
          <a:xfrm>
            <a:off x="3429000" y="3657600"/>
            <a:ext cx="2295525" cy="19907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Summary</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As a head football coach, I want to see how the players feel about conditioning and if they feel they are getting in shape.  I will divide the team into their offensive position groups, and take 5 players from each position to ask.</a:t>
            </a:r>
            <a:endParaRPr lang="en-US" dirty="0"/>
          </a:p>
        </p:txBody>
      </p:sp>
      <p:pic>
        <p:nvPicPr>
          <p:cNvPr id="6146" name="Picture 2" descr="http://t2.gstatic.com/images?q=tbn:ANd9GcSQo0vcjYGee56Ntnx0IesibH0PXEYiOtVDAZX5h8mLsopmNbsp"/>
          <p:cNvPicPr>
            <a:picLocks noChangeAspect="1" noChangeArrowheads="1"/>
          </p:cNvPicPr>
          <p:nvPr/>
        </p:nvPicPr>
        <p:blipFill>
          <a:blip r:embed="rId2"/>
          <a:srcRect/>
          <a:stretch>
            <a:fillRect/>
          </a:stretch>
        </p:blipFill>
        <p:spPr bwMode="auto">
          <a:xfrm>
            <a:off x="3124200" y="4419600"/>
            <a:ext cx="2362200" cy="19335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0"/>
            <a:ext cx="7772400" cy="1470025"/>
          </a:xfrm>
        </p:spPr>
        <p:txBody>
          <a:bodyPr>
            <a:normAutofit/>
          </a:bodyPr>
          <a:lstStyle/>
          <a:p>
            <a:r>
              <a:rPr lang="en-US" sz="6600" b="1" u="sng" dirty="0" smtClean="0">
                <a:solidFill>
                  <a:schemeClr val="accent5">
                    <a:lumMod val="40000"/>
                    <a:lumOff val="60000"/>
                  </a:schemeClr>
                </a:solidFill>
              </a:rPr>
              <a:t>Population</a:t>
            </a:r>
            <a:endParaRPr lang="en-US" sz="6600" b="1" u="sng" dirty="0">
              <a:solidFill>
                <a:schemeClr val="accent5">
                  <a:lumMod val="40000"/>
                  <a:lumOff val="60000"/>
                </a:schemeClr>
              </a:solidFill>
            </a:endParaRPr>
          </a:p>
        </p:txBody>
      </p:sp>
      <p:sp>
        <p:nvSpPr>
          <p:cNvPr id="3" name="Subtitle 2"/>
          <p:cNvSpPr>
            <a:spLocks noGrp="1"/>
          </p:cNvSpPr>
          <p:nvPr>
            <p:ph type="subTitle" idx="1"/>
          </p:nvPr>
        </p:nvSpPr>
        <p:spPr>
          <a:xfrm>
            <a:off x="1371600" y="1447800"/>
            <a:ext cx="6400800" cy="1752600"/>
          </a:xfrm>
        </p:spPr>
        <p:txBody>
          <a:bodyPr/>
          <a:lstStyle/>
          <a:p>
            <a:r>
              <a:rPr lang="en-US" dirty="0" smtClean="0">
                <a:solidFill>
                  <a:srgbClr val="FFFF00"/>
                </a:solidFill>
              </a:rPr>
              <a:t>The population is all the players on the football team.</a:t>
            </a:r>
            <a:endParaRPr lang="en-US" dirty="0">
              <a:solidFill>
                <a:srgbClr val="FFFF00"/>
              </a:solidFill>
            </a:endParaRPr>
          </a:p>
        </p:txBody>
      </p:sp>
      <p:sp>
        <p:nvSpPr>
          <p:cNvPr id="5122" name="AutoShape 2" descr="data:image/jpg;base64,/9j/4AAQSkZJRgABAQAAAQABAAD/2wCEAAkGBhQSERQUExMWFRUVGR8YGRcXGBgcHBwfGyAcGhscGhoYHiYeGh4jHhwcIC8gIycpLiwsFx8xNTAqNScsLCkBCQoKDgwOGg8PGiwkHyUsNCosLyksKSwsLCwsLCwsLCwsLCwsLCwsLCwsLCwsLCwsLCwsLCwsLCwsLCksKSwsLP/AABEIALQBGAMBIgACEQEDEQH/xAAcAAABBQEBAQAAAAAAAAAAAAAGAAIDBAUHAQj/xAA/EAACAQIEAwYEAwYFBAMBAAABAhEAAwQSITEFQVEGEyJhcYEykaGxB0LwFCNSwdHhYnKCkvEkM0PCFRdTFv/EABkBAAMBAQEAAAAAAAAAAAAAAAABAgMEBf/EAC4RAAICAQMEAQIFBAMAAAAAAAABAhEDEiExBBNBUWEUInGRodHhBTLw8SOBwf/aAAwDAQACEQMRAD8A5U1Mr2vYrMD1KTUia9FAHu1MFek17QMeg0pjU4Go2oQCDU8imAU+mI9Bp6ipcLgHutltqWPl/M8veruJ7OXbYBbLJ/KGBb5c/as3kinpb3LUJNXRjmrWH1qJrJp9uBVvgRZYxTAa8L05EmoCzyda6B+Fv/cuHyoBK10H8Ll1uelA48mP23M4hqGSImiLtr/329aGXpsTGs1IPpTTXpFIkaTTS1PyVILXSi6AjjSoiasXF00pjAUJgMFuafZTrTVEU9TQwPGTWo23pzaGkwoGRua8WpculNUUxCXWn37ukU1RTTSGRmlXhpVQDAtOFJqQpgKvQKQFegUCEVryn14RQM8WllpwFOigBipU6oIpoGlOJpMDq3ZZcNh7OS2RcLWw9xiB4jzCnoDoBv8AOsftFdtEORrkMrzII5H306UG8PxjWiHUSVMwSdoj08j7Vs3+P2Xa2ShIJ8YGhE7wToTOo5SPavLyYJPKnvV8+v4O+GVKBP234egXDXlCq1y1FxViM6xqI3kESeZBoRIrV4jxDvERBMIWKydlMQPMwBJrMivRhqS+4451exIqAjzpyCvU0FMzUyA/7P8AYKbK3r4PjkqswABzaOZ6VY4XxRVum3auMjrpkYllj0JOn+UgipeEdo2fC2s5+EZST1Gk+UiDQzfIOJfuSAoZX8UiGk5ioOu2nTWvFuc8k7bVcb7HpxUYwVUWO3+FKX5ggOMwmDv6b67HmINCIroHGuEPjBaYMBCka+v6/Qof4r2SewmcsCK9bFk1wUmcOSGmTSBsGpQdKa616ggVozIjdoNezTLm9S21oYhxpjJNSHSmsSKQyLbevSwjSvG3r0qOlMDZ7McD/arhB0VBmY+XT3/lW7xXg1lbli0LajMxzECDlQEnUa6kqJ3qh2X7RrhLTsUzszgBRAMASSTB0EwPNhWpi+0eFv3O8AuW7kBFRwCsEyfEDvtqYmvMyxzSyOSbUVx87fud2N41FJ8sHO1nARhbuVWJR1DoSQTB3BjSQZ9orDWijtzxDvrqbQqRoQTMy09DOmvShpViu/G24Js5JpKToaaQEinAV5cFaGZEy0qcRSqgIwKQFela9UUxiFbvZvsycSHYkqiQJ6noCdBA19xWKBRHwfidxLXdpdyIylvh1zggET01GvnWObW41B0zTFp1fcX+H9jLeINy3bZluC5kVmMroBOYATudxt0NCGIw5RmU7qSD6gwaJMPxS/ZuZrdwXPECNpMiIB1j786yeOGcRcJiS0mDIBOpAPOCSPaliU4tqTtFZNPhUVsDgmusqIJZjAFEeG7MWkttculnVWIAU5c2U5THq0gex56Q9grqpjFLx8LRPWP6TW7j+JWf2c2rnggsvhOphpHMwx0aDESdq5OpyZdemF1tdfN/sbYIQcblyDvFezTWrNu+Awt3CVht1I/xAAODrDAbqR0nHaiocT77BYlACLaFCgJJynMoOp/i3gcyTQ2MIxts4GgIExz3+1deOTd3/mxjOKvYYr9PsOenOiXg/DcOLa3Gykd3AUgzmlgSTMdD7Chq3b01Ik8oit7s6gNq4GE5WVh6NIP2FVktIWPmjAuxJCyROhO8cppirWgvDT3xtEqsEgsxgADmfb70T2OCYe1aZwFv3FWSsg+R02Pr8uVZ5s6xJNpu/QQxPI2CNtKjca0WWcDbxiXWt2xbdULgoYRiPyFCBDFQSuXpqOgyFEE1UZXvVClBp0GfY6wGw7AzvyqTA8ETvGZrehhFBkNozahSNAQV3G4MaVj9nO0ZtZECrkcwevqP6UccKxQvgsmoHOolFK5JbmsXwmD13ihw+L7iZtZgktuAR4dRECfufWrHbE/9MfWmdoOAu+Nt3lYG22V4A18O4jnrNScf/wCpsDuvHJ2G+nSYB9p2qu5BLklxlvsc1O9XbjZCyLqAInqedWsLgMt9BcRvC4zJlJOhEjL/ACrQ4j2dNm215VAST4dDoSYmfKKvWroiMG02gYFmdakRTVtMYjKFNsAkxmXQ/LaozZIMdKG2RRBbwzMwABJJgAVrXOzNwAS1sP8A/mW8XrtH1q92Wxgt3T+6ViATmLRlXYxrA/W1aPFeC2niGcAOSFJRhHIgxOpk+9cuXNKEq4X5nTixKSvyB2K4e6RmUrO07Hlodj7VVidiJFGfE8H3lhVt5nIMgaHoCQZ1JA1/yjeKw8B2cu3bhTKVjViwIgddd/KN6vH1EXDVJ1RnPDJSpGQ4J0kz5beelWsCpneMgLgxMFQSJkbTGnnWxf7N2wxVcQuYGPGpAnoXEqv962LnALIY2IlrVs97GzElNQwHiGhiDEetV34vjcaxSXIIXUlpgiQu/oJPzmq7oZ0rpt1rT2msXBmL5VQCJVmAZXkjwgCdR1g6Vze+hUkHkYPtRjya16fojJj0MrTFOwuDa64VRqafhozw2xqxgrjW74y7/wAjW0rS25JS8spX7BVip3GlKreKwbd4c2kmaVF+w03wUd1UxuPnqRP0I9qJey3Ya5i1N3NktAlZ3JIiQB7jU/WsziPDrid2HtuqgZQzIyg6k6Zh57V0zsT+5wfcuwVmJIB031gdSfsvrVWrSZSjZlN+H2GUKGF8n+IXFE/6e7O3lQ5g+EG3fvrm7p7Qm2CZzq3PNzBAGoGh9KNMZxC6WS1aQkEhnMEsxJgga6BJG+5PLnl8Wsqz21ujMpcLOzKWOjI41WSIKzBDdda58vVQjLQdEMLrUDGA4e965btZj8WZsuZigj4mMdYgc/rRJgfwla7tirY02Nt5npv150UmymHGW3CqvwqNAfM8yTzkmrODxzvGU5dSWPJY0jXbY/SuqNNWjCStgLY7FvgsUgxiKyXJW2ymUZ40BOhUxJEgaxWPirJQvaKfuy4uELlZ+YUZ/iKxJy9Y6zXUu0F9LyWA8Hu3F0a65srL4hGgE5pnl8+N8S4k1y7cuAaOxKzyA2j2+5rJ7yaRWySs2MLiZtvh0tOquysQJLwANTy1OuWPyjXc1sYPgAVcThnlzbuZhBAzAr4CJ+GfX30rP4Hbv2wrC143QXFVZMrsGOT4Z840E9JL8FiruHGZUS2+7JkTUjkSFB15HcTXFLKsMtMvPnk6Iw1/cgEwHYvGXrhW3YaAYznwp/ubQ+0mujcA/DnuVJuOCxiQqjLpsPECT9PQUZNxdRaW4xgFA5nkCJ5UNdpO2EYY3cORGg1HnB56GvUWmjkp2Ue0/ALChLyoovWWDPHNYIBaOhAOxOkc6yLbqbRAthB8P7skAg6aMAOR2NecUxBfDv1uWs8+mV4Mb/m35A1F2Hsd9CXJyvc1Ognwzv8A6Y/1V5vU4+69uVVeDqxS0cli3iP2fDrdKyc3dn4QCCJR4IhQQCCRpmU7ULcQwtt7RuWEZVUw+YgqCYC5TJnnt05V2S92ew1i2ZQAGAdJkj4ZnXSaq/sxt6DVeQ3EV0Yui0O7/YieZPajiXCcE7v4FLkahVBYk+QXWuo9iuF3rOHKvauKz7AqR8+lbdziqWB43t2QerKs+gMTW5wviOYDUMCJBB0IPMV19uPlmFvkAu0i3sPZXNbVg5YSxKjKRJEgggyDz50JYntUsZcndkCAAQRl5RGmgox/FTjyXMKLeoIu6MsxoGDA/MfoGuU4FTceAGZuQGpMkAAAecVx5Olxt8fubRyyQc4PjVrEKXvKbbXhE2x+VITKpJJ0VRPTP6Vp8SwIe0LXwq0EwI5SAAduX1q/2V/D2MjYu44bLItI0R1zMBqfEJC6DTU0c28LaUABFHTQSfnrVw6d6nK+RrMlHTR89YfhqnEt4ctpDrmMAchmbzP3q1iOzlxWTNlAuE5XmVMQTtrOoMRzruHGuxdi/ZuoiIpuDXSASPhJj4SD+Ya9ZEg8c4xxG5YIwpfKthspACk6TOpHXblFKcZKRmtMke8O4SrogspNzYnMp8QIneRGke5GlaWM7J4y4/hwpYRBIe2GMTpOaQNT56nahvDcd7u4J1URKgBDHQRpJBJ29qKr3FL+JKjDXSqW0lkLsjToBBksx2ncCfOuVpRbeRX6/k3TvaJbT8P8Q+HDWlKOJ/c3CbbiNNMpPMaGYIofbiN5EIZkLp4WkzoBJLHSCNRt150Q9nnxNpwmIuHMG0OYyu8ztPL60L9q7R/bL94otxWjYiM7IJ0kEH82g/MKMaxZbUVxz5/UJOcORmD4f37hmTIh1IzGW56xy9BPpRRiMWS6hbWgtMpKgbLBAkawFB+5rPtcGTE2VuK3dlwsjJouUx4NZAjUHck+pNjD4juADc/elRJBnxFZInnrtNcTyVNK/NV6N9Nqyi94JkvMJa14NiZDGV0HMNI9G8oOVjvw+x6p3zYdiD4iFKs4nXVFJYekaUdYN7a3LbghSS1pgNDOqqT5k/b5w8d7VW8Ie7zFmjdfyztJPPnpNer06Uo6jjyrejm78De0i3WAkaspaCPpFR4bFqt3vCNCCORg0YYDG2GUur66Ek5pkzuI0Om/OocPjkuXGQqj2xAkgESdTPQDT61zy6uUJNOD2NeymtmBnEMe7MJ5bUq1e0PZ0LiCtpvAwDIDvruPYgiekUq7FlhJXZhokjreM4mqXbdq6ARd0K+Eg6kwVJnKIOsEc5FBfbRBh74S20i4M9uD4lzSD4pn0PMelZvDsTiE7+9dPeRbLh3J/wDJow30JyjUCdPOtXshfa4zYlgQiju0Tw+InUhjzCiIAGmbyq6cnv8A9D1JcGdiOKXu6D2ie9s2wrkKDMmWJbcfCp261h38VdvN48QpkSTvEegkbT7UU9rjmlrK5LuQqfDIYEQRpoHg+EnXUjpQNw60xuIoWSzBAp0kscsHQnKOca1hDAoSfHw/JU8lqgkwePuXMRaa5cDMRcBKiAQuiEjzOvyrewnF2S5fQOtsLaNzMy5jKjwqokKJMamYnbnRRwLs2tvDAX7NvMuma2olhpBU6Fdo15gnnQpnwQxV1Wvsxuq1mO70UsRHjDQcu06aj2rpcXFWiE7Oe3ca7XC7OxZjqZ1M760UjAYe93RCrbQ2lX+GbgLZyCB9/ttrYjgnCbN3u7ty+XXQwVgHzi2YPlOlGa9l8MbS2h3gtgzlYW2BO4J8O/pE+dPTq2RK+12wQ4RdNh2yo/dkhPEwAAGgaDuB4jPSKuXcY2IP7qbgA0IGhiS0E7gczt50WngiFPFDoDqCoOp6gzv1pqcCwSZnOHtGASxZAdtTuK4Mn9PUsjm5HQuppUkCWK4lcTCNbuz3ncFiCQfimNQaGcFxD/o7lojNkuKSBvlJE6+Z0rrmE/YsRaJSxZdPhP7tQOsQVHUUPce7O2ASMGFs3Wt5oUAA7xI/LpJ03rrUNKpMx1W9yrwu6F4Qbt1FzFHS2TGbbII9YnTlWfwBMOmCHehheViUIJOYZlLIUnLy+IjTcGQKt9oOIWu4TDW/ElpFUNufDHi00AO5M86GM/iypqSY30HqdgKWTZpJeCo7nQ+L9sLWIizblbhYeBxBg6SIJDCTyPrFWuIXSsTuR5/z6DQek86C+znGv2f/ALndt38HkXTLcRRJ108RMDryos4vxO2DoNh+VR/b710Qk2tzKSp7AR2mW2+OUYloTuCQS0ANJiII3PpNanY3jIt4K0XYwuYaHoxrI7TcYw7XAt+1qoJUsW56R+731HMxWJaS4uFVY/xETBCsdB6kRp5isrqTK8HRcfwRLtu5mWVcAADcBRII/wAUljPpWdwnsoOHlbwZmzQC2UCNZAy6mdN55bVl9l+0Cs4Ntz4Vy907NHTaSJEbgVsYzi+IcEXCmTOrLlEZQDMf4vU0nmjw+S1B8o3sfc79F7x0JzTGywB4SMx8USzHY5gumlbaY1UAPxGAFJYQBEAFuZIEmJ67GgC3eS/jLFgmVcwQD5Ej6gD3rpd2yoAbKJAgf0HITTwLmROX0jF4h2iezbZ2hsxCKqsZLMQohtp1nkK5F27utcuLfKhWuSLgEfGuhPmCAGkdTtRl2+dzcthYzoj3iznwqF0gA+Gehj6maxeC8Pt3sWWYLctYS1IN3ZiNcz9RmJPSFq27lRFUgR4VgGYhmGRCCcxGhygkRrrqpEjnRvwVB3VlkvrlAYtIUTO+ukajnJimdlAmIvWrZYyVksoH5RmJEgjKTpMfmroeE4DhcJbHc2UgCJ+I+ktNc/UdL3lSlRriyaPAD3L/AHzsbVxLhXVgHT251T7QcCu3LdlrdsXLZXVgwGZ4Gsz4oIMTI0966UeG4TEFRdspm1KuBlZdjo6Qw0M6GsTGcMs4a7asXbjZcoXDg7ECARoILjSSeoOkwDp+kjgumGTM8mwGYDg2KW0p/ZbjBBowg6dIWT7xWpwXs8MRqwuoBqe8tOokeKJbR101gjTpNG2AxUFgFBEbfOPSueXe1OKv48Ze8AS6bKrLZZzaK0+Ftp1Bgek0/pcSlbQu7Nqgpw/4WNbtgC/3ji4LoZgV8Q1nQnmTv/KuZ9qsI637quCDmJE9JI99q7xhb10LN1lJ6KCAD6k6/SsjiXYnDYsEuWW4Z1BHqdCNfpWzx0vtRGr2cMwSkWbg2GjSecToP1zrU4dgDbVTntgRLEqATzjNPX/iuh3vwVtsQWxLDKIUBABvMsCxn2I2q9hewFmwAHCXCNmIGvrO2+w5daxnheRVdFwyKJzni9oi6jdLQK9CCW1B9ZpUd4jsxg7w7pLaWS3wXLagQ3mqwCp2I9NdK8ofT6UopcB3L3YL47i2Hs4Du7gBuclK6jQSwYHUnXfaYrPwfbPvUFnDWUsKpgAsWbWdcxG+9YON4XdvHvLp7tN9YJjyA/nFGOH7CpYFp10OQEktuSCSZMnTaAK0xp+SJc7Ely/cXJlyKdwYOUDUkyYYk6a+RM7CrWH4fabFDE5ctwjddFk+HMBBObXz3mKwOJXNCTrGu8beok+grF4Vi3d1c4jxD8maAM3IToIA1rWToR9BWPFbXbURoZiVka+p3oAxdm2uJw+DSyUtrezOzljLAZ/CSJJBnnFaeCTEKt1rLs15rOiFibakAZQinRY2851qlgUxmIdHv2msvZtOoZmWLjusBioGkHXppXJDOuohcV8G2nQ9yvxzh1uVw9lCLrYhDedjzgM0FjIDCI5HbnRZevy4A5lI9JIP2oKwNjHXr2FN6yw7gk3Ljn4xsPKYOXTlWt2pv3bbIlt0R2JBYjMQkHxAcyCQNdNa2jJY05vZEyt0jfx3GRhzPhKt8S6zkgnNptoCdd4igDi3aZ1w1xQSc4CL18Wn2mo+Li+EZrt5bpfQN3YVwBqyyukHT5VU4XglxQNm5IEhgRvpy20mpWXuLVHh8EuOlmz2DvN3F62D4hcbbyAE0+/x+1Zu3yxzN3fdAAgsCy84+Ean9RVT8M1tW2vk5syAuwifAskQBud9PSgc8VFwszGGuXGcA/4jMT9PaqjxYM7zfwVnul7lVFphIyAAMpG08+utc/7S4BVR+6UqBLGFUCFBOsRFFHYfG5+H2829stbiZ0BnYesa9POq3a1JtnuxLNCRETmlefka28Eo5X2Xvk4jDo5LKzLCiRl/eK20azlNdRx6yZB0/wAMn7DSuYDAtgb6swOe2Q4B1Gmw0OxnlWnivxOxJ1yWRJ0GVjoI6v1+1RFpBTCbEYQRORFjZnCs3toSPbWsDjTLbw17Uq/h+IGW1zH7c6o//ZN4/FatE7SM4/8AY1h8b48+IQZgiBSYVAROaJkkknam6DcppeEzGv8ASibhfGTde3bBYSVQwTJzEDntHWs/s7Zw7BhiCymBkj61odlruHs45XvMUt2wzDNBJMZVEL6z7VDinyCbR0Lsl2RC37jurMBlKPm8Uq6vIjYeEeoJroF+0OZEeQIP0rntz8UsJ3bKj3EYbHKVJ5aEg+8xpQhhO2uMbDYm7cxNxsoCIJ2ZiPFoNYBG/nWsaXApMLO3XZlrj95YdfhC3bYjOyAzpz9tJrmWFxx/fWyQMxnMdQIaYKwcw16GIBjSiDgv4tX7Qy3VW6IjPAW4PcaN7getYzWWvPeuWrXeLdUsIXWJ1YBfzA7gTvzBqJUt0CdhH2Uw7YTG2na4LgvKyM/IBgCpGbU+IKNhWVx7tLcS5eskq6LcfVVCDNk7qVUaDLEjzEzzqTsbxpHHc3olfgnmOnqKp8dwKM5ZCogwQOf9x1rn1W9M0a1S1RZ0Ps7xo3GW6JNvwhTtpAE+skj2asPt/jbltbCtcfvQxueDUjNpplIEeBdfpV/g9vu7NlQ4hFDECPX1O5oQ41xNb2Ia6D4bp8ObeAF+W9dEvBCDHhPaJbxd1DqwAJDKVOxM+Ymdf+KhwfF3TENcs4dbhUd9d3BEqyB4GrQNCR16maodlLxuXbizACKu06A7aERvvT8dw3EWMYl3DLmUp3b5iIAY+KdQSI166UTf22EeQ5tdq1uX2tqUKAtlKsSZQ2zLcvEHJH+U7607h/FgfGOR5bSwg67cvpQPi7KWLtsYX9y2ZUJt/mBOocbNpJ12Imim7w9LdtYJgCRm2WdJCx4m8zSxS1KwmqZU4x2zuLfuWwQ2S2XUAmSQuaN9tDVDFdu7j2EYQt1iUey4kSo1Y6qVGUrrzIAoJ/8Akg+KvtczS1u8mkeEBSB8lU+5rIx/E5dlynRjqdTOxJzTG3tU6n4HSXIY4/8AEEm29tEysdBcnWDvAGxjzMT1rygrC30cEOwU8iTof5z/AF5UqNbXItN8BJirnfOtlPEzsEUDqdK61xPAqtlV3yqEkAa+f661zDsZxDD4a4+JxBMqIthVLGTIYjloNNT+Y1qY/wDF1HlRYeORYiT7DQaedXjaqwaK3a3DkWLmQFmIiJB0Oh0idpoMwFle+srcXu0Z0zBtPCDBLHzOb5UQ4ntGuIGUHJ1UzJ/yiYY+QM1g8TstdxPd21MkrbtrEdABHKWJPuama1WCO6cBuaXLm4JyiD/DM+2v0qwcUNxPtl/maybXGsDgcOtgYm2zWEIyhpJYSSJUaktOnnXMOGdsbyYxb1y6xV2HeLJy5SfEAuwCjUQNIFHT449PiWNeCpXNuR2H9uUHnJ200PuCYoR7StnxbPOqpk1J5mTv00/3eVWbnbXAnUX+cT3dzc7bptv8q5/x3tcy4q+YDAmFg6QNjI3ka+9Z9YnkxuMdwxvTK2FPHbH/AEyuG1U6gHkeo+vvVjswi92PERJJkZdfpNBvBu0QuW7yXSAWOcRuZ0jXkoCj+tblktZtKTdCqADOgAn2qMMHjjGPpBJ6tw8wi20JaTmIgtoNOnhAriXbRUXHYhUACh9ANhoJj/VOldBwGHa6A4us6HYgoB9Na5Xxy7OJvGc03H1PPxGukzZu9mu3F3Ci6FVX7zLOaR8IIB05x9qk4n27vXh4tBIIAggRpBDDUUL2EJ2j9cz5Urx6f81N70Pwar8TN2ZM8tZgempis+/cBOmw0H69ZPvTUMIB1+36+1QvR5Hew4tTbj6VGKsYHBG64UEDmSdgBuTQ2krZO72RJwrhb4hiqRoMxJ2A2+tbWL7NW8PYFy5eDXmMJaT8oB1Z2PpoABqRrvXuL4ZbsWBesu5mUbNK5tiCu2ZfYar5TWKDJ1Og1J/W55VMZat1wXprZ8j1umDpzGvz/XtWo4NvA6737kj/ACpsfnPsVrOweHN50troWaB5DmfYST6Va7VY8PdyJpbsju1HpofsB/prRcGcnuZDXKLfw+xsYhRpGQrr6z1AmedBqiiPsMHOLQWyMxB3Egfr9b0xI6PxjsxZuul6Al0mM1uROYFfFyJ1md9NzRBd7JYa5ZRSgAgaqADManTmefWsTtZjiioREgg6nmDr15jfeqR/FtbahBhc0bzcEe3g39ar7fJe5q8Z4cUhLaiCMsmRHITyHSfnFc24tYsriba2O8AUKMrEZg+YzrAGhjkKKcd+J9u6fDavLOnxr16RtQHxbiCteDorLqJkgkkHfQCplTY1sGuC47ZwuLui8cpYKAVBIA/xRqD860b3aa0S2Rw8EMcvQ7TPn9q5lxS+Ll9yrZgx316Cd+Uz8qkwfEyhuECcwAGsbbfSok21pQRpOzpXZ1u/urCSVJZm6ZhCr8pNGXF7CwCSfDG3T3nSqP4W4Irw9LrxmvMzzzyk5V+iz6EVc7RlcrARMbT+v5VrBaY0KTt2BN/s3ev3rz57eUqqKAp+DOC2aBExOvPyrnnHVUXiF8TZjnM7mdf0KPuLdqXTDumY5j4V1UkddJJGk1zjHMoeRJPOQZ+tYTSTVDT2JsTwsHxKI8pO/wDzXlVrvE2jkPTc+c8valUxU0htxsJLlgm3AXUGRP29xWVew6wWUHTdTrE7EHmJga7SN5o6/ZeUUO8Z4ebdwEKSrmIHnoQPPWR7Vz48ts2jvswXxREBhpBg++32NT4S+XIJOqAa89Nv6egqDHWihdWGoMEeYP8AY15gGgMeWldfK2Ml/cSYjEnaaZavzUNw5jprV1eHkKjJ4i0Svr0pOSjVhbbFbudQCDuD/bb1qPG2RlzLMbEHcf18j5HQVd4nw17LZXEGJ3kH0PPXSqtv8w6qdPTUfUUr8otrailYvlSCDBGoI3rQ4r2ju3wgcjw9BEn+IjaY0+fWqGHwTXGIUbbnkPWvGtFTB3qrV0Y06DjsN2osWLLredg3eZlUKzSIUHbQajqKBcRczOzfxMT8zNT2dCKhsLNxRyLfzqrE0T4hsvhGw38zz+Ww/vVNmmpr7zJ6/wA6jS3/AGpLZDluyUH6UxtTRJxbslcs2hcBVkiTBgr7Hf1FDtq2SYAJJ2ArPFmhljqg7KnBx2ZGa0+zd8LdJmIEjpPKRzA3jyFVMfgGtRn0J5cx6+flUaWCLfeA/mywNxpIn11+RpyqcaTJTcZG32h4ybrwTOmtZJPhHmZ+Wg+s1WUkmrzqUdCymBlIkbjfSeuvzqYQWNKKLcnNtsKuzvAblgd+4CuUYWrZjNMfEw3A5RE+Ik5dJCr0kmZmdZ3nn9a6vxa7nw2e1pmAadNRy+mlBPGeFr+7uINXEkefWnHMpCliaB7LFe2HgyKZcpKYrUg3H7W4gpkd+8XaW+L/AHbn3mqtzGBwCFyxpEz7yazbjbeVWk+EelBUeSQPHi+Xr19v6VTuXZ9qlxJ28gPqJP1JqBhpSXsJejc7M8GF7OzkraT4mG555V8+p6QOdWO03D7VpwbaXFVlEDXUgwSC2u2sEb+RrW/D/iQW06kjwNnE8hoZ+YNZnGeJW3ZjbQZToCxM76lQToOUdIrzo5Jy6iSd0vy/2dOiPaXyG3Y/8RLGHwtvD3Fug2wZdQrAgsWnUgrvtBpY78TMIWJy338siAfV65niHyjJ6FvXcD2+8+VULt2vSU2znkki3xPiZuX3ugRmctHQE6D5aVXxN4uSx3OulV4r3PQQRMK9qxhsIbguNsttCxP0A9yR9aVCaexLVHbe7XzqliMYiXFMZskk7aaEaecE/OmYzGC1bZ2Oiif6D1J096CuIcbN+FtSWfcdOZny868eOPupp8HXGVOzH4yzPec6MzuT4Z3YkgDz1iKscZ4C+FS3n/8AIoY+Tc0PmNKM+F8Lt4WwjsB3p1zEajN9iftVbjvDGv2g7fCviAnU/wBqS67/AJFGP9i2b/TY1eHZt8szew3Z7v7OJJIXNCKT/uP1y1i44XMJegjK6fI+Y5EGj3sdhSmFSBBYlj7mB9AK97SdnBi0EiLifCw5j+E+X2PvXQuoSm74OWtga4zxe3icNacQrBiHG5UgDbnDEj5eVYnD8DcuuFtiW38hHMnpV3j/AAkYdLY2Zt16R160QfhvZzWb52OZVzACYgmBII5ztzFTl6hYuneWH6/jRtCLc9DKnCcOLL37RAzAAyOYI29pihTiluHPrRhdwTJjJDF1ZDmJiRBAA0AB1iP7UPcew2VzI05Vp0+VTp3doMkdqMlNa08XYtolsoo1AJPM9QTVTCYtrYJSJOhkA6dJIke1a3EcIBYt5CWXIrBiOogj2Mj2rpm3e/BjFojwPCbLYyyrMe6eCQx6gkKT0JgT51odvOGKpFy2oWPCwG2mg05dKocOwouK/wDELQj5mrVjFNicIbbGXRgsncg7E+ekT5VeOVKn4FJeUaTY8PgEWTIQDn0oS4Kx/aLK7eMCtyyGXCwVIIGoIM/Ksjh/D7i4iySpUd4up03Yct65o6YKRcrdF/tkgzec0NWrkSOTbj02/XnRX25w0OIO/wDKhIb1p084zxprgjMmpbjrLQZNHXDZ/Z0LAGVH+0jT3iKHcfwfLhLF+PjZ1P8ApIj/ANvlW/wa5mwts9AU/wBpj7R865eteqCfyadO2m18G9wgj/48L/AWX2BMfSsa6oOED80Ygekn+VNwnaizZtXLT27rMXJBVkCgQBsVJmq7Yq22BA762rMzEWyTniTGaFgfOtYwk0mU5LgD8SsMaVy2ZHOQCI/XIyParXEOGPbvvacQytB6dQQehEH3rS4fbgDTVDOn1+YrolkUaMFG7MfG4fK0AHbWnW0nfkKK+1mCDW0vLygex/ofvQ7ZtTqWA1iCYM1pWnYSasgxloiDB1VYPXwjaq7A0fjg9xeHg3CDoYA1yqeXqCZ0oJulcpGzBpB8joR9PrWGPI3arg0nFIjw917UMJXT2I5jzFWcLcDkaAEsJAG4O/nRLx7CK2GVAINtM3rAkjy/tQ/2bs22uhbmbK3h8O4J2M8h10OlTHJcXNrdeh6akoplS/ckknmZ+etUnOtF+N7L2hdRUuMZbxBgNgJMEUK4iwVuFTuDH8q1xZIzWxOSLT3InamzWhxDA5Ut6HMAc3vBHuNR8qppYkefKrUk1Zm07NJ7Bt4IN/8As/0WY+31pVPx3Ho+EwqroVBkf5QFM+c6jyNKljbabfsUjpt+1ZuW7q3QhUASJg+RmZB00Ioe7N8OTDE3SjFbobKx2CqRCzG7kz6LWN2kF0EPqoYspKgjQyhUnzHLmDT+KcfuQloHLl8KqCcoG+o/NJytrPlzrzfpHUk5bSXHhHSsqVbcF/8AbmxWMS3BySWPTKvL5gL70u2HHWtO1lQCConymdj6farPBSne3RMEKoBmPDrMag77z01rB7XsrXoUHQAE9Y9PWKWDDC1Bx4QZMju0w74HczWLR0nIsgbDSr0af3rK4OR3NuQQciyIOmgq86hf4vr/ACrJrclGP2o4LbxME3CpQHYAjXXUaH61b7McK/Z8ENZzszztvAH0A+dCfae3ezm6BcVGyrm1A15Spg86OsFj2vYRXuKikzAQQMoOUaSY2rl6+GSGH7pWm1S9HVgcXKkt0ga4ndyFWJ+IqoH+rWpO1/Dg1owvi3GwqRgndtfvCTbMWUGU5mBnM45IkxrufTXGudoGuSbkXmGyuAVE7s0QJ6V0Y+iyXCSdVyTLPFJoqcF7DX7yqxKorCQTqddAABuTBMdPlRRg+Dd3hu6YBmUOswf4i22/Os3tNd7yzh9ImTlAjUAAQPfSm8K42RYVWJITMr/EG1bwrmGokfQVvnxZs0dpedl6r5MseSEGtgdw+P8A2e+rMJT4WA6c/cb1sYkCxi1K/BcyMCNjqG/XrWPxDDi9ey2kAlvhBJAnfxH7mrnFr4dLVhDJteBWncbiehHl0reeGTlFr8H/AOMUcipp/ign4rhsq3UB0EgekafSo8NwdrqWLmjAlZZTIldz15dK94dg+9sEK5ZwIZhO8bkOI1p3ZvHDCYMC6C6pcd2AUyoPhXcgCTLa8jWGPomr1PzsXLPxSMDtSRevHIymNBBBGuvLehzHcOZCT03raxGDOLxBa1IVnYkxESc20nYdPKiHgjWma2bqArdtiQRoSd59/vXXhgsMVBO6MJy7jsfa4b3vBVgTlU3B6qzFvpmFY3ZUEWbqHUZgw9wQR9B8qnvcXdbNzDW4tKCxtsCV8OaWGvLU8xodJOh0exHCibtqzMqV7y4I1DcgZ5AaHYanWdKxyYZThKK8uyoSUZWwM4wsXGFe4DAFsTZtspBLr4SI5gnT0ruXG8SgIREDMo5AAL6t+X03oJ4xxa2hIsxdxLkKRbWQqjlm39/tXYkox034Ibt2M7e8GzqLyrDLo3mOR9jp6HyoOwN7KxU8xXSMVjj+zNnGZsniQHy8QmCdug5VypsWs5hoAY5efvy6Vw44uUXE0To2mxF27YCHIttdNJLHKfPRaz+0/D1tYq6FHhLZl56N4hHTetXgXiFxeUhvnp/L61R47YY3rpIgKFAjnlUKCfWPn6U8eeUsrjJ8fwOUEopoJuzHEDdwWQ6lCUPpuv3+lA/G7AV9Nprd7I8QSw1w3G8DqAVUElWBEEgakEE6iYMTuKp8Yx1r9oR08SGc6wdjvow9/arUnDK4qL9/H4WJ1KHIrXGSbSk+JlGQjqNh810r3sjZm/EbA/0qDBB7Bu7q9uGE7gqZBHyrS/DsC5ibmYa92W98yj+dLNkWPHOTWyHBXKKNnEWpxSBdTJ26ZTNCnF8I63icpzKZ6yBrrFHtu2qY1ImWV/bQGfpHvUXEEAuH/Hv9q82P9Q0zWlbNX+p1PBqTt72C3DLYxC5I8RGlV8TwjuhlYeIb9PI1J2WxhDm0BbDZ9GdgsRIIB89NP7VvdsmRAjGQzAgjfaJ23IJ+9dObJljljBLZ8GMFBxb8o59fs6kdKVXOIYcK0gggk6jUexpV6UJ7bHLKO+4YpjLyWmtjVH0ZbiKQefMaddOdYdzDsXV9VdXkNlO415iOQiidEHJlB9B8venGxrsdxzEH5DauRZaKqzFv2WY5zGbqQfTckxTXUFRMT1YzvvsBv71vXE5hW9oMzz3H6NI213Ywd4aAfpP3pd0dGMl1wJLbetSC8wEgp7gnatchIHi39T+jXvcKI56RuNht8R1pa0nY6BlOCviLttc4zuwGmgkmOY+9b3Fu1CWwcPbfvlWEF3LkgjRiVkzPxKw3k6aa2cuXYZemw/R96iu4BT8SIZ0+GT03pTePLXcV07QRco3pMG5cL5VusxVP/GFCEjrI0b11PpWzxHiuGfDm1bwossRGZchj6TVq1b7sQqZUPLX00Go1plzCITOQbRzH2/lWrzeiaBy/fyJbcuHZTlVWzTA1BnWROhEzt1rMNtnygKQzHViYEnn0HvRmnC7bZittWPkCfuKkHDxEMAPQ6fbWms6QtJQ7OJawd8jPbbwA95qQHnXKOsGOWxOlDvGCO+m2rlQd2OrHmTl2mjJcFbEEEEnlH3pzYNCOU+nzPio+oCgZ4biUuJF69cSJi3aACjqSTMn9TTMZhMKw8Ny/ygeEg9SZA1Prp9KJjw5NIyR5gfyry5w63ucumu3yo74aTG4Tj0tuBbZkVVIm4wI66ZBqxP3rLxfFbjOuQRl0B5ac6LF4Tb2CyPIdfWpF4KuoCkeYEn7Uu6k7oNwHe5Dyx7y4eZBOp6A89dz02663De02Itg2sMWZrhk5BJYkfCBlkBTJ00361vt2fBEQfl6eVMXgKD8vyUcv1tV/UR9C0mLxQYtrRbFuUA+G2SASeuUadddTWDh8ebdwPbJTL5zPUeYPOjd+D2ydV1HVZqK52esncA+i+Xr9KO/D0FMp8S7RtctlAMgdYzFgFEjmV8Wk8hqflQQ6AsANeU/08q6GOzNmfhHp+jUf/wDPW9DljnoelLHlhDZCabLvY7hNsYcZwCx1IO3Ukncga84E1i9quNI7m3aSLaqVBG7sTmzDNqRynaB6Vq3MACGXMQrbgaTGgzRvHQ9KgtcBsgkkBieuafXQj15+9X34XdDpgVYwhzeLNJmIj568qcuAuKZZSAZXXdoBzBQd4g68j50W3ezSMfiI99Pn5VYODYhvES7/ABMxzORtGZpIHkKr6iJOkBcbxV71xnO5HLaOdEPYa+mHN644acgChQTIJk7bHRdyN6fb7JoNp03mT5dP1FWLnCGyqgEKIOVQQGjTM0nU+8anTWss3aywcHwy4NxkpDL3E8TdY3UVUa1KwoBbxakDNObRJgCfigaGocDfL3GNy6c11VYXCFJWJkFdBk11iPhFWF4a4DjvPi38OunLQbdRqNjEgVA/Z0QfEddSYk7zrpSisMVVLiuPAOcm+SrYwtoFmD94SZLZSNZM66gKfQE66xVXiPHTduJoMlswIk6c94kGrt7stAjvI/iGv9/7UsN2fK7ONiAcvMiCfPnv1rTVje/5Eq+DFcsbeqkiQZA26g9NIpVq2ezUES/yEfKlVrJjQbsMkuHTU86bqVmTMxvSpV5rNSK1owA/v86sM1KlSGeXBrFe27eo9J5f0pUqPBBaw66ROg8h6chUKPBIAHy9K9pUrNHwTB5MQImKr3MQegOvMUqVUSTExIgc+Q+4pivqB6c2P3NKlSQyU4cSdOdQ3njbp9qVKkSSryPWnXLYJkgTvMCdute0qHyMbZsjUSfma9TBqXBjf+3WvaVXEDzFW8siSRGxj06UsPaXURy6n+te0qfkCHjR7s28o+JoMz/WvbeHEgSdRO/T6UqVU0A1LYEc9SPl6U+7ZALxOh0+dKlTpCRUxXhOgG06j16U7GMVXTms8t6VKlSGxuGJI1PPy868UnMdftSpVJIy4kE6mnZN/L+tKlT8ARFZb1j6zTbt0qVA5nnSpUgQ3vDJ8v70r2IIYAcxvrPWlSpokTuROp5UqVKkM//Z"/>
          <p:cNvSpPr>
            <a:spLocks noChangeAspect="1" noChangeArrowheads="1"/>
          </p:cNvSpPr>
          <p:nvPr/>
        </p:nvSpPr>
        <p:spPr bwMode="auto">
          <a:xfrm>
            <a:off x="117475" y="-836613"/>
            <a:ext cx="2667000" cy="1714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data:image/jpg;base64,/9j/4AAQSkZJRgABAQAAAQABAAD/2wCEAAkGBhQSERQUExMWFRUVGR8YGRcXGBgcHBwfGyAcGhscGhoYHiYeGh4jHhwcIC8gIycpLiwsFx8xNTAqNScsLCkBCQoKDgwOGg8PGiwkHyUsNCosLyksKSwsLCwsLCwsLCwsLCwsLCwsLCwsLCwsLCwsLCwsLCwsLCwsLCksKSwsLP/AABEIALQBGAMBIgACEQEDEQH/xAAcAAABBQEBAQAAAAAAAAAAAAAGAAIDBAUHAQj/xAA/EAACAQIEAwYEAwYFBAMBAAABAhEAAwQSITEFQVEGEyJhcYEykaGxB0LwFCNSwdHhYnKCkvEkM0PCFRdTFv/EABkBAAMBAQEAAAAAAAAAAAAAAAABAgMEBf/EAC4RAAICAQMEAQIFBAMAAAAAAAABAhEDEiExBBNBUWEUInGRodHhBTLw8SOBwf/aAAwDAQACEQMRAD8A5U1Mr2vYrMD1KTUia9FAHu1MFek17QMeg0pjU4Go2oQCDU8imAU+mI9Bp6ipcLgHutltqWPl/M8veruJ7OXbYBbLJ/KGBb5c/as3kinpb3LUJNXRjmrWH1qJrJp9uBVvgRZYxTAa8L05EmoCzyda6B+Fv/cuHyoBK10H8Ll1uelA48mP23M4hqGSImiLtr/329aGXpsTGs1IPpTTXpFIkaTTS1PyVILXSi6AjjSoiasXF00pjAUJgMFuafZTrTVEU9TQwPGTWo23pzaGkwoGRua8WpculNUUxCXWn37ukU1RTTSGRmlXhpVQDAtOFJqQpgKvQKQFegUCEVryn14RQM8WllpwFOigBipU6oIpoGlOJpMDq3ZZcNh7OS2RcLWw9xiB4jzCnoDoBv8AOsftFdtEORrkMrzII5H306UG8PxjWiHUSVMwSdoj08j7Vs3+P2Xa2ShIJ8YGhE7wToTOo5SPavLyYJPKnvV8+v4O+GVKBP234egXDXlCq1y1FxViM6xqI3kESeZBoRIrV4jxDvERBMIWKydlMQPMwBJrMivRhqS+4451exIqAjzpyCvU0FMzUyA/7P8AYKbK3r4PjkqswABzaOZ6VY4XxRVum3auMjrpkYllj0JOn+UgipeEdo2fC2s5+EZST1Gk+UiDQzfIOJfuSAoZX8UiGk5ioOu2nTWvFuc8k7bVcb7HpxUYwVUWO3+FKX5ggOMwmDv6b67HmINCIroHGuEPjBaYMBCka+v6/Qof4r2SewmcsCK9bFk1wUmcOSGmTSBsGpQdKa616ggVozIjdoNezTLm9S21oYhxpjJNSHSmsSKQyLbevSwjSvG3r0qOlMDZ7McD/arhB0VBmY+XT3/lW7xXg1lbli0LajMxzECDlQEnUa6kqJ3qh2X7RrhLTsUzszgBRAMASSTB0EwPNhWpi+0eFv3O8AuW7kBFRwCsEyfEDvtqYmvMyxzSyOSbUVx87fud2N41FJ8sHO1nARhbuVWJR1DoSQTB3BjSQZ9orDWijtzxDvrqbQqRoQTMy09DOmvShpViu/G24Js5JpKToaaQEinAV5cFaGZEy0qcRSqgIwKQFela9UUxiFbvZvsycSHYkqiQJ6noCdBA19xWKBRHwfidxLXdpdyIylvh1zggET01GvnWObW41B0zTFp1fcX+H9jLeINy3bZluC5kVmMroBOYATudxt0NCGIw5RmU7qSD6gwaJMPxS/ZuZrdwXPECNpMiIB1j786yeOGcRcJiS0mDIBOpAPOCSPaliU4tqTtFZNPhUVsDgmusqIJZjAFEeG7MWkttculnVWIAU5c2U5THq0gex56Q9grqpjFLx8LRPWP6TW7j+JWf2c2rnggsvhOphpHMwx0aDESdq5OpyZdemF1tdfN/sbYIQcblyDvFezTWrNu+Awt3CVht1I/xAAODrDAbqR0nHaiocT77BYlACLaFCgJJynMoOp/i3gcyTQ2MIxts4GgIExz3+1deOTd3/mxjOKvYYr9PsOenOiXg/DcOLa3Gykd3AUgzmlgSTMdD7Chq3b01Ik8oit7s6gNq4GE5WVh6NIP2FVktIWPmjAuxJCyROhO8cppirWgvDT3xtEqsEgsxgADmfb70T2OCYe1aZwFv3FWSsg+R02Pr8uVZ5s6xJNpu/QQxPI2CNtKjca0WWcDbxiXWt2xbdULgoYRiPyFCBDFQSuXpqOgyFEE1UZXvVClBp0GfY6wGw7AzvyqTA8ETvGZrehhFBkNozahSNAQV3G4MaVj9nO0ZtZECrkcwevqP6UccKxQvgsmoHOolFK5JbmsXwmD13ihw+L7iZtZgktuAR4dRECfufWrHbE/9MfWmdoOAu+Nt3lYG22V4A18O4jnrNScf/wCpsDuvHJ2G+nSYB9p2qu5BLklxlvsc1O9XbjZCyLqAInqedWsLgMt9BcRvC4zJlJOhEjL/ACrQ4j2dNm215VAST4dDoSYmfKKvWroiMG02gYFmdakRTVtMYjKFNsAkxmXQ/LaozZIMdKG2RRBbwzMwABJJgAVrXOzNwAS1sP8A/mW8XrtH1q92Wxgt3T+6ViATmLRlXYxrA/W1aPFeC2niGcAOSFJRhHIgxOpk+9cuXNKEq4X5nTixKSvyB2K4e6RmUrO07Hlodj7VVidiJFGfE8H3lhVt5nIMgaHoCQZ1JA1/yjeKw8B2cu3bhTKVjViwIgddd/KN6vH1EXDVJ1RnPDJSpGQ4J0kz5beelWsCpneMgLgxMFQSJkbTGnnWxf7N2wxVcQuYGPGpAnoXEqv962LnALIY2IlrVs97GzElNQwHiGhiDEetV34vjcaxSXIIXUlpgiQu/oJPzmq7oZ0rpt1rT2msXBmL5VQCJVmAZXkjwgCdR1g6Vze+hUkHkYPtRjya16fojJj0MrTFOwuDa64VRqafhozw2xqxgrjW74y7/wAjW0rS25JS8spX7BVip3GlKreKwbd4c2kmaVF+w03wUd1UxuPnqRP0I9qJey3Ya5i1N3NktAlZ3JIiQB7jU/WsziPDrid2HtuqgZQzIyg6k6Zh57V0zsT+5wfcuwVmJIB031gdSfsvrVWrSZSjZlN+H2GUKGF8n+IXFE/6e7O3lQ5g+EG3fvrm7p7Qm2CZzq3PNzBAGoGh9KNMZxC6WS1aQkEhnMEsxJgga6BJG+5PLnl8Wsqz21ujMpcLOzKWOjI41WSIKzBDdda58vVQjLQdEMLrUDGA4e965btZj8WZsuZigj4mMdYgc/rRJgfwla7tirY02Nt5npv150UmymHGW3CqvwqNAfM8yTzkmrODxzvGU5dSWPJY0jXbY/SuqNNWjCStgLY7FvgsUgxiKyXJW2ymUZ40BOhUxJEgaxWPirJQvaKfuy4uELlZ+YUZ/iKxJy9Y6zXUu0F9LyWA8Hu3F0a65srL4hGgE5pnl8+N8S4k1y7cuAaOxKzyA2j2+5rJ7yaRWySs2MLiZtvh0tOquysQJLwANTy1OuWPyjXc1sYPgAVcThnlzbuZhBAzAr4CJ+GfX30rP4Hbv2wrC143QXFVZMrsGOT4Z840E9JL8FiruHGZUS2+7JkTUjkSFB15HcTXFLKsMtMvPnk6Iw1/cgEwHYvGXrhW3YaAYznwp/ubQ+0mujcA/DnuVJuOCxiQqjLpsPECT9PQUZNxdRaW4xgFA5nkCJ5UNdpO2EYY3cORGg1HnB56GvUWmjkp2Ue0/ALChLyoovWWDPHNYIBaOhAOxOkc6yLbqbRAthB8P7skAg6aMAOR2NecUxBfDv1uWs8+mV4Mb/m35A1F2Hsd9CXJyvc1Ognwzv8A6Y/1V5vU4+69uVVeDqxS0cli3iP2fDrdKyc3dn4QCCJR4IhQQCCRpmU7ULcQwtt7RuWEZVUw+YgqCYC5TJnnt05V2S92ew1i2ZQAGAdJkj4ZnXSaq/sxt6DVeQ3EV0Yui0O7/YieZPajiXCcE7v4FLkahVBYk+QXWuo9iuF3rOHKvauKz7AqR8+lbdziqWB43t2QerKs+gMTW5wviOYDUMCJBB0IPMV19uPlmFvkAu0i3sPZXNbVg5YSxKjKRJEgggyDz50JYntUsZcndkCAAQRl5RGmgox/FTjyXMKLeoIu6MsxoGDA/MfoGuU4FTceAGZuQGpMkAAAecVx5Olxt8fubRyyQc4PjVrEKXvKbbXhE2x+VITKpJJ0VRPTP6Vp8SwIe0LXwq0EwI5SAAduX1q/2V/D2MjYu44bLItI0R1zMBqfEJC6DTU0c28LaUABFHTQSfnrVw6d6nK+RrMlHTR89YfhqnEt4ctpDrmMAchmbzP3q1iOzlxWTNlAuE5XmVMQTtrOoMRzruHGuxdi/ZuoiIpuDXSASPhJj4SD+Ya9ZEg8c4xxG5YIwpfKthspACk6TOpHXblFKcZKRmtMke8O4SrogspNzYnMp8QIneRGke5GlaWM7J4y4/hwpYRBIe2GMTpOaQNT56nahvDcd7u4J1URKgBDHQRpJBJ29qKr3FL+JKjDXSqW0lkLsjToBBksx2ncCfOuVpRbeRX6/k3TvaJbT8P8Q+HDWlKOJ/c3CbbiNNMpPMaGYIofbiN5EIZkLp4WkzoBJLHSCNRt150Q9nnxNpwmIuHMG0OYyu8ztPL60L9q7R/bL94otxWjYiM7IJ0kEH82g/MKMaxZbUVxz5/UJOcORmD4f37hmTIh1IzGW56xy9BPpRRiMWS6hbWgtMpKgbLBAkawFB+5rPtcGTE2VuK3dlwsjJouUx4NZAjUHck+pNjD4juADc/elRJBnxFZInnrtNcTyVNK/NV6N9Nqyi94JkvMJa14NiZDGV0HMNI9G8oOVjvw+x6p3zYdiD4iFKs4nXVFJYekaUdYN7a3LbghSS1pgNDOqqT5k/b5w8d7VW8Ie7zFmjdfyztJPPnpNer06Uo6jjyrejm78De0i3WAkaspaCPpFR4bFqt3vCNCCORg0YYDG2GUur66Ek5pkzuI0Om/OocPjkuXGQqj2xAkgESdTPQDT61zy6uUJNOD2NeymtmBnEMe7MJ5bUq1e0PZ0LiCtpvAwDIDvruPYgiekUq7FlhJXZhokjreM4mqXbdq6ARd0K+Eg6kwVJnKIOsEc5FBfbRBh74S20i4M9uD4lzSD4pn0PMelZvDsTiE7+9dPeRbLh3J/wDJow30JyjUCdPOtXshfa4zYlgQiju0Tw+InUhjzCiIAGmbyq6cnv8A9D1JcGdiOKXu6D2ie9s2wrkKDMmWJbcfCp261h38VdvN48QpkSTvEegkbT7UU9rjmlrK5LuQqfDIYEQRpoHg+EnXUjpQNw60xuIoWSzBAp0kscsHQnKOca1hDAoSfHw/JU8lqgkwePuXMRaa5cDMRcBKiAQuiEjzOvyrewnF2S5fQOtsLaNzMy5jKjwqokKJMamYnbnRRwLs2tvDAX7NvMuma2olhpBU6Fdo15gnnQpnwQxV1Wvsxuq1mO70UsRHjDQcu06aj2rpcXFWiE7Oe3ca7XC7OxZjqZ1M760UjAYe93RCrbQ2lX+GbgLZyCB9/ttrYjgnCbN3u7ty+XXQwVgHzi2YPlOlGa9l8MbS2h3gtgzlYW2BO4J8O/pE+dPTq2RK+12wQ4RdNh2yo/dkhPEwAAGgaDuB4jPSKuXcY2IP7qbgA0IGhiS0E7gczt50WngiFPFDoDqCoOp6gzv1pqcCwSZnOHtGASxZAdtTuK4Mn9PUsjm5HQuppUkCWK4lcTCNbuz3ncFiCQfimNQaGcFxD/o7lojNkuKSBvlJE6+Z0rrmE/YsRaJSxZdPhP7tQOsQVHUUPce7O2ASMGFs3Wt5oUAA7xI/LpJ03rrUNKpMx1W9yrwu6F4Qbt1FzFHS2TGbbII9YnTlWfwBMOmCHehheViUIJOYZlLIUnLy+IjTcGQKt9oOIWu4TDW/ElpFUNufDHi00AO5M86GM/iypqSY30HqdgKWTZpJeCo7nQ+L9sLWIizblbhYeBxBg6SIJDCTyPrFWuIXSsTuR5/z6DQek86C+znGv2f/ALndt38HkXTLcRRJ108RMDryos4vxO2DoNh+VR/b710Qk2tzKSp7AR2mW2+OUYloTuCQS0ANJiII3PpNanY3jIt4K0XYwuYaHoxrI7TcYw7XAt+1qoJUsW56R+731HMxWJaS4uFVY/xETBCsdB6kRp5isrqTK8HRcfwRLtu5mWVcAADcBRII/wAUljPpWdwnsoOHlbwZmzQC2UCNZAy6mdN55bVl9l+0Cs4Ntz4Vy907NHTaSJEbgVsYzi+IcEXCmTOrLlEZQDMf4vU0nmjw+S1B8o3sfc79F7x0JzTGywB4SMx8USzHY5gumlbaY1UAPxGAFJYQBEAFuZIEmJ67GgC3eS/jLFgmVcwQD5Ej6gD3rpd2yoAbKJAgf0HITTwLmROX0jF4h2iezbZ2hsxCKqsZLMQohtp1nkK5F27utcuLfKhWuSLgEfGuhPmCAGkdTtRl2+dzcthYzoj3iznwqF0gA+Gehj6maxeC8Pt3sWWYLctYS1IN3ZiNcz9RmJPSFq27lRFUgR4VgGYhmGRCCcxGhygkRrrqpEjnRvwVB3VlkvrlAYtIUTO+ukajnJimdlAmIvWrZYyVksoH5RmJEgjKTpMfmroeE4DhcJbHc2UgCJ+I+ktNc/UdL3lSlRriyaPAD3L/AHzsbVxLhXVgHT251T7QcCu3LdlrdsXLZXVgwGZ4Gsz4oIMTI0966UeG4TEFRdspm1KuBlZdjo6Qw0M6GsTGcMs4a7asXbjZcoXDg7ECARoILjSSeoOkwDp+kjgumGTM8mwGYDg2KW0p/ZbjBBowg6dIWT7xWpwXs8MRqwuoBqe8tOokeKJbR101gjTpNG2AxUFgFBEbfOPSueXe1OKv48Ze8AS6bKrLZZzaK0+Ftp1Bgek0/pcSlbQu7Nqgpw/4WNbtgC/3ji4LoZgV8Q1nQnmTv/KuZ9qsI637quCDmJE9JI99q7xhb10LN1lJ6KCAD6k6/SsjiXYnDYsEuWW4Z1BHqdCNfpWzx0vtRGr2cMwSkWbg2GjSecToP1zrU4dgDbVTntgRLEqATzjNPX/iuh3vwVtsQWxLDKIUBABvMsCxn2I2q9hewFmwAHCXCNmIGvrO2+w5daxnheRVdFwyKJzni9oi6jdLQK9CCW1B9ZpUd4jsxg7w7pLaWS3wXLagQ3mqwCp2I9NdK8ofT6UopcB3L3YL47i2Hs4Du7gBuclK6jQSwYHUnXfaYrPwfbPvUFnDWUsKpgAsWbWdcxG+9YON4XdvHvLp7tN9YJjyA/nFGOH7CpYFp10OQEktuSCSZMnTaAK0xp+SJc7Ely/cXJlyKdwYOUDUkyYYk6a+RM7CrWH4fabFDE5ctwjddFk+HMBBObXz3mKwOJXNCTrGu8beok+grF4Vi3d1c4jxD8maAM3IToIA1rWToR9BWPFbXbURoZiVka+p3oAxdm2uJw+DSyUtrezOzljLAZ/CSJJBnnFaeCTEKt1rLs15rOiFibakAZQinRY2851qlgUxmIdHv2msvZtOoZmWLjusBioGkHXppXJDOuohcV8G2nQ9yvxzh1uVw9lCLrYhDedjzgM0FjIDCI5HbnRZevy4A5lI9JIP2oKwNjHXr2FN6yw7gk3Ljn4xsPKYOXTlWt2pv3bbIlt0R2JBYjMQkHxAcyCQNdNa2jJY05vZEyt0jfx3GRhzPhKt8S6zkgnNptoCdd4igDi3aZ1w1xQSc4CL18Wn2mo+Li+EZrt5bpfQN3YVwBqyyukHT5VU4XglxQNm5IEhgRvpy20mpWXuLVHh8EuOlmz2DvN3F62D4hcbbyAE0+/x+1Zu3yxzN3fdAAgsCy84+Ean9RVT8M1tW2vk5syAuwifAskQBud9PSgc8VFwszGGuXGcA/4jMT9PaqjxYM7zfwVnul7lVFphIyAAMpG08+utc/7S4BVR+6UqBLGFUCFBOsRFFHYfG5+H2829stbiZ0BnYesa9POq3a1JtnuxLNCRETmlefka28Eo5X2Xvk4jDo5LKzLCiRl/eK20azlNdRx6yZB0/wAMn7DSuYDAtgb6swOe2Q4B1Gmw0OxnlWnivxOxJ1yWRJ0GVjoI6v1+1RFpBTCbEYQRORFjZnCs3toSPbWsDjTLbw17Uq/h+IGW1zH7c6o//ZN4/FatE7SM4/8AY1h8b48+IQZgiBSYVAROaJkkknam6DcppeEzGv8ASibhfGTde3bBYSVQwTJzEDntHWs/s7Zw7BhiCymBkj61odlruHs45XvMUt2wzDNBJMZVEL6z7VDinyCbR0Lsl2RC37jurMBlKPm8Uq6vIjYeEeoJroF+0OZEeQIP0rntz8UsJ3bKj3EYbHKVJ5aEg+8xpQhhO2uMbDYm7cxNxsoCIJ2ZiPFoNYBG/nWsaXApMLO3XZlrj95YdfhC3bYjOyAzpz9tJrmWFxx/fWyQMxnMdQIaYKwcw16GIBjSiDgv4tX7Qy3VW6IjPAW4PcaN7getYzWWvPeuWrXeLdUsIXWJ1YBfzA7gTvzBqJUt0CdhH2Uw7YTG2na4LgvKyM/IBgCpGbU+IKNhWVx7tLcS5eskq6LcfVVCDNk7qVUaDLEjzEzzqTsbxpHHc3olfgnmOnqKp8dwKM5ZCogwQOf9x1rn1W9M0a1S1RZ0Ps7xo3GW6JNvwhTtpAE+skj2asPt/jbltbCtcfvQxueDUjNpplIEeBdfpV/g9vu7NlQ4hFDECPX1O5oQ41xNb2Ia6D4bp8ObeAF+W9dEvBCDHhPaJbxd1DqwAJDKVOxM+Ymdf+KhwfF3TENcs4dbhUd9d3BEqyB4GrQNCR16maodlLxuXbizACKu06A7aERvvT8dw3EWMYl3DLmUp3b5iIAY+KdQSI166UTf22EeQ5tdq1uX2tqUKAtlKsSZQ2zLcvEHJH+U7607h/FgfGOR5bSwg67cvpQPi7KWLtsYX9y2ZUJt/mBOocbNpJ12Imim7w9LdtYJgCRm2WdJCx4m8zSxS1KwmqZU4x2zuLfuWwQ2S2XUAmSQuaN9tDVDFdu7j2EYQt1iUey4kSo1Y6qVGUrrzIAoJ/8Akg+KvtczS1u8mkeEBSB8lU+5rIx/E5dlynRjqdTOxJzTG3tU6n4HSXIY4/8AEEm29tEysdBcnWDvAGxjzMT1rygrC30cEOwU8iTof5z/AF5UqNbXItN8BJirnfOtlPEzsEUDqdK61xPAqtlV3yqEkAa+f661zDsZxDD4a4+JxBMqIthVLGTIYjloNNT+Y1qY/wDF1HlRYeORYiT7DQaedXjaqwaK3a3DkWLmQFmIiJB0Oh0idpoMwFle+srcXu0Z0zBtPCDBLHzOb5UQ4ntGuIGUHJ1UzJ/yiYY+QM1g8TstdxPd21MkrbtrEdABHKWJPuama1WCO6cBuaXLm4JyiD/DM+2v0qwcUNxPtl/maybXGsDgcOtgYm2zWEIyhpJYSSJUaktOnnXMOGdsbyYxb1y6xV2HeLJy5SfEAuwCjUQNIFHT449PiWNeCpXNuR2H9uUHnJ200PuCYoR7StnxbPOqpk1J5mTv00/3eVWbnbXAnUX+cT3dzc7bptv8q5/x3tcy4q+YDAmFg6QNjI3ka+9Z9YnkxuMdwxvTK2FPHbH/AEyuG1U6gHkeo+vvVjswi92PERJJkZdfpNBvBu0QuW7yXSAWOcRuZ0jXkoCj+tblktZtKTdCqADOgAn2qMMHjjGPpBJ6tw8wi20JaTmIgtoNOnhAriXbRUXHYhUACh9ANhoJj/VOldBwGHa6A4us6HYgoB9Na5Xxy7OJvGc03H1PPxGukzZu9mu3F3Ci6FVX7zLOaR8IIB05x9qk4n27vXh4tBIIAggRpBDDUUL2EJ2j9cz5Urx6f81N70Pwar8TN2ZM8tZgempis+/cBOmw0H69ZPvTUMIB1+36+1QvR5Hew4tTbj6VGKsYHBG64UEDmSdgBuTQ2krZO72RJwrhb4hiqRoMxJ2A2+tbWL7NW8PYFy5eDXmMJaT8oB1Z2PpoABqRrvXuL4ZbsWBesu5mUbNK5tiCu2ZfYar5TWKDJ1Og1J/W55VMZat1wXprZ8j1umDpzGvz/XtWo4NvA6737kj/ACpsfnPsVrOweHN50troWaB5DmfYST6Va7VY8PdyJpbsju1HpofsB/prRcGcnuZDXKLfw+xsYhRpGQrr6z1AmedBqiiPsMHOLQWyMxB3Egfr9b0xI6PxjsxZuul6Al0mM1uROYFfFyJ1md9NzRBd7JYa5ZRSgAgaqADManTmefWsTtZjiioREgg6nmDr15jfeqR/FtbahBhc0bzcEe3g39ar7fJe5q8Z4cUhLaiCMsmRHITyHSfnFc24tYsriba2O8AUKMrEZg+YzrAGhjkKKcd+J9u6fDavLOnxr16RtQHxbiCteDorLqJkgkkHfQCplTY1sGuC47ZwuLui8cpYKAVBIA/xRqD860b3aa0S2Rw8EMcvQ7TPn9q5lxS+Ll9yrZgx316Cd+Uz8qkwfEyhuECcwAGsbbfSok21pQRpOzpXZ1u/urCSVJZm6ZhCr8pNGXF7CwCSfDG3T3nSqP4W4Irw9LrxmvMzzzyk5V+iz6EVc7RlcrARMbT+v5VrBaY0KTt2BN/s3ev3rz57eUqqKAp+DOC2aBExOvPyrnnHVUXiF8TZjnM7mdf0KPuLdqXTDumY5j4V1UkddJJGk1zjHMoeRJPOQZ+tYTSTVDT2JsTwsHxKI8pO/wDzXlVrvE2jkPTc+c8valUxU0htxsJLlgm3AXUGRP29xWVew6wWUHTdTrE7EHmJga7SN5o6/ZeUUO8Z4ebdwEKSrmIHnoQPPWR7Vz48ts2jvswXxREBhpBg++32NT4S+XIJOqAa89Nv6egqDHWihdWGoMEeYP8AY15gGgMeWldfK2Ml/cSYjEnaaZavzUNw5jprV1eHkKjJ4i0Svr0pOSjVhbbFbudQCDuD/bb1qPG2RlzLMbEHcf18j5HQVd4nw17LZXEGJ3kH0PPXSqtv8w6qdPTUfUUr8otrailYvlSCDBGoI3rQ4r2ju3wgcjw9BEn+IjaY0+fWqGHwTXGIUbbnkPWvGtFTB3qrV0Y06DjsN2osWLLredg3eZlUKzSIUHbQajqKBcRczOzfxMT8zNT2dCKhsLNxRyLfzqrE0T4hsvhGw38zz+Ww/vVNmmpr7zJ6/wA6jS3/AGpLZDluyUH6UxtTRJxbslcs2hcBVkiTBgr7Hf1FDtq2SYAJJ2ArPFmhljqg7KnBx2ZGa0+zd8LdJmIEjpPKRzA3jyFVMfgGtRn0J5cx6+flUaWCLfeA/mywNxpIn11+RpyqcaTJTcZG32h4ybrwTOmtZJPhHmZ+Wg+s1WUkmrzqUdCymBlIkbjfSeuvzqYQWNKKLcnNtsKuzvAblgd+4CuUYWrZjNMfEw3A5RE+Ik5dJCr0kmZmdZ3nn9a6vxa7nw2e1pmAadNRy+mlBPGeFr+7uINXEkefWnHMpCliaB7LFe2HgyKZcpKYrUg3H7W4gpkd+8XaW+L/AHbn3mqtzGBwCFyxpEz7yazbjbeVWk+EelBUeSQPHi+Xr19v6VTuXZ9qlxJ28gPqJP1JqBhpSXsJejc7M8GF7OzkraT4mG555V8+p6QOdWO03D7VpwbaXFVlEDXUgwSC2u2sEb+RrW/D/iQW06kjwNnE8hoZ+YNZnGeJW3ZjbQZToCxM76lQToOUdIrzo5Jy6iSd0vy/2dOiPaXyG3Y/8RLGHwtvD3Fug2wZdQrAgsWnUgrvtBpY78TMIWJy338siAfV65niHyjJ6FvXcD2+8+VULt2vSU2znkki3xPiZuX3ugRmctHQE6D5aVXxN4uSx3OulV4r3PQQRMK9qxhsIbguNsttCxP0A9yR9aVCaexLVHbe7XzqliMYiXFMZskk7aaEaecE/OmYzGC1bZ2Oiif6D1J096CuIcbN+FtSWfcdOZny868eOPupp8HXGVOzH4yzPec6MzuT4Z3YkgDz1iKscZ4C+FS3n/8AIoY+Tc0PmNKM+F8Lt4WwjsB3p1zEajN9iftVbjvDGv2g7fCviAnU/wBqS67/AJFGP9i2b/TY1eHZt8szew3Z7v7OJJIXNCKT/uP1y1i44XMJegjK6fI+Y5EGj3sdhSmFSBBYlj7mB9AK97SdnBi0EiLifCw5j+E+X2PvXQuoSm74OWtga4zxe3icNacQrBiHG5UgDbnDEj5eVYnD8DcuuFtiW38hHMnpV3j/AAkYdLY2Zt16R160QfhvZzWb52OZVzACYgmBII5ztzFTl6hYuneWH6/jRtCLc9DKnCcOLL37RAzAAyOYI29pihTiluHPrRhdwTJjJDF1ZDmJiRBAA0AB1iP7UPcew2VzI05Vp0+VTp3doMkdqMlNa08XYtolsoo1AJPM9QTVTCYtrYJSJOhkA6dJIke1a3EcIBYt5CWXIrBiOogj2Mj2rpm3e/BjFojwPCbLYyyrMe6eCQx6gkKT0JgT51odvOGKpFy2oWPCwG2mg05dKocOwouK/wDELQj5mrVjFNicIbbGXRgsncg7E+ekT5VeOVKn4FJeUaTY8PgEWTIQDn0oS4Kx/aLK7eMCtyyGXCwVIIGoIM/Ksjh/D7i4iySpUd4up03Yct65o6YKRcrdF/tkgzec0NWrkSOTbj02/XnRX25w0OIO/wDKhIb1p084zxprgjMmpbjrLQZNHXDZ/Z0LAGVH+0jT3iKHcfwfLhLF+PjZ1P8ApIj/ANvlW/wa5mwts9AU/wBpj7R865eteqCfyadO2m18G9wgj/48L/AWX2BMfSsa6oOED80Ygekn+VNwnaizZtXLT27rMXJBVkCgQBsVJmq7Yq22BA762rMzEWyTniTGaFgfOtYwk0mU5LgD8SsMaVy2ZHOQCI/XIyParXEOGPbvvacQytB6dQQehEH3rS4fbgDTVDOn1+YrolkUaMFG7MfG4fK0AHbWnW0nfkKK+1mCDW0vLygex/ofvQ7ZtTqWA1iCYM1pWnYSasgxloiDB1VYPXwjaq7A0fjg9xeHg3CDoYA1yqeXqCZ0oJulcpGzBpB8joR9PrWGPI3arg0nFIjw917UMJXT2I5jzFWcLcDkaAEsJAG4O/nRLx7CK2GVAINtM3rAkjy/tQ/2bs22uhbmbK3h8O4J2M8h10OlTHJcXNrdeh6akoplS/ckknmZ+etUnOtF+N7L2hdRUuMZbxBgNgJMEUK4iwVuFTuDH8q1xZIzWxOSLT3InamzWhxDA5Ut6HMAc3vBHuNR8qppYkefKrUk1Zm07NJ7Bt4IN/8As/0WY+31pVPx3Ho+EwqroVBkf5QFM+c6jyNKljbabfsUjpt+1ZuW7q3QhUASJg+RmZB00Ioe7N8OTDE3SjFbobKx2CqRCzG7kz6LWN2kF0EPqoYspKgjQyhUnzHLmDT+KcfuQloHLl8KqCcoG+o/NJytrPlzrzfpHUk5bSXHhHSsqVbcF/8AbmxWMS3BySWPTKvL5gL70u2HHWtO1lQCConymdj6farPBSne3RMEKoBmPDrMag77z01rB7XsrXoUHQAE9Y9PWKWDDC1Bx4QZMju0w74HczWLR0nIsgbDSr0af3rK4OR3NuQQciyIOmgq86hf4vr/ACrJrclGP2o4LbxME3CpQHYAjXXUaH61b7McK/Z8ENZzszztvAH0A+dCfae3ezm6BcVGyrm1A15Spg86OsFj2vYRXuKikzAQQMoOUaSY2rl6+GSGH7pWm1S9HVgcXKkt0ga4ndyFWJ+IqoH+rWpO1/Dg1owvi3GwqRgndtfvCTbMWUGU5mBnM45IkxrufTXGudoGuSbkXmGyuAVE7s0QJ6V0Y+iyXCSdVyTLPFJoqcF7DX7yqxKorCQTqddAABuTBMdPlRRg+Dd3hu6YBmUOswf4i22/Os3tNd7yzh9ImTlAjUAAQPfSm8K42RYVWJITMr/EG1bwrmGokfQVvnxZs0dpedl6r5MseSEGtgdw+P8A2e+rMJT4WA6c/cb1sYkCxi1K/BcyMCNjqG/XrWPxDDi9ey2kAlvhBJAnfxH7mrnFr4dLVhDJteBWncbiehHl0reeGTlFr8H/AOMUcipp/ign4rhsq3UB0EgekafSo8NwdrqWLmjAlZZTIldz15dK94dg+9sEK5ZwIZhO8bkOI1p3ZvHDCYMC6C6pcd2AUyoPhXcgCTLa8jWGPomr1PzsXLPxSMDtSRevHIymNBBBGuvLehzHcOZCT03raxGDOLxBa1IVnYkxESc20nYdPKiHgjWma2bqArdtiQRoSd59/vXXhgsMVBO6MJy7jsfa4b3vBVgTlU3B6qzFvpmFY3ZUEWbqHUZgw9wQR9B8qnvcXdbNzDW4tKCxtsCV8OaWGvLU8xodJOh0exHCibtqzMqV7y4I1DcgZ5AaHYanWdKxyYZThKK8uyoSUZWwM4wsXGFe4DAFsTZtspBLr4SI5gnT0ruXG8SgIREDMo5AAL6t+X03oJ4xxa2hIsxdxLkKRbWQqjlm39/tXYkox034Ibt2M7e8GzqLyrDLo3mOR9jp6HyoOwN7KxU8xXSMVjj+zNnGZsniQHy8QmCdug5VypsWs5hoAY5efvy6Vw44uUXE0To2mxF27YCHIttdNJLHKfPRaz+0/D1tYq6FHhLZl56N4hHTetXgXiFxeUhvnp/L61R47YY3rpIgKFAjnlUKCfWPn6U8eeUsrjJ8fwOUEopoJuzHEDdwWQ6lCUPpuv3+lA/G7AV9Nprd7I8QSw1w3G8DqAVUElWBEEgakEE6iYMTuKp8Yx1r9oR08SGc6wdjvow9/arUnDK4qL9/H4WJ1KHIrXGSbSk+JlGQjqNh810r3sjZm/EbA/0qDBB7Bu7q9uGE7gqZBHyrS/DsC5ibmYa92W98yj+dLNkWPHOTWyHBXKKNnEWpxSBdTJ26ZTNCnF8I63icpzKZ6yBrrFHtu2qY1ImWV/bQGfpHvUXEEAuH/Hv9q82P9Q0zWlbNX+p1PBqTt72C3DLYxC5I8RGlV8TwjuhlYeIb9PI1J2WxhDm0BbDZ9GdgsRIIB89NP7VvdsmRAjGQzAgjfaJ23IJ+9dObJljljBLZ8GMFBxb8o59fs6kdKVXOIYcK0gggk6jUexpV6UJ7bHLKO+4YpjLyWmtjVH0ZbiKQefMaddOdYdzDsXV9VdXkNlO415iOQiidEHJlB9B8venGxrsdxzEH5DauRZaKqzFv2WY5zGbqQfTckxTXUFRMT1YzvvsBv71vXE5hW9oMzz3H6NI213Ywd4aAfpP3pd0dGMl1wJLbetSC8wEgp7gnatchIHi39T+jXvcKI56RuNht8R1pa0nY6BlOCviLttc4zuwGmgkmOY+9b3Fu1CWwcPbfvlWEF3LkgjRiVkzPxKw3k6aa2cuXYZemw/R96iu4BT8SIZ0+GT03pTePLXcV07QRco3pMG5cL5VusxVP/GFCEjrI0b11PpWzxHiuGfDm1bwossRGZchj6TVq1b7sQqZUPLX00Go1plzCITOQbRzH2/lWrzeiaBy/fyJbcuHZTlVWzTA1BnWROhEzt1rMNtnygKQzHViYEnn0HvRmnC7bZittWPkCfuKkHDxEMAPQ6fbWms6QtJQ7OJawd8jPbbwA95qQHnXKOsGOWxOlDvGCO+m2rlQd2OrHmTl2mjJcFbEEEEnlH3pzYNCOU+nzPio+oCgZ4biUuJF69cSJi3aACjqSTMn9TTMZhMKw8Ny/ygeEg9SZA1Prp9KJjw5NIyR5gfyry5w63ucumu3yo74aTG4Tj0tuBbZkVVIm4wI66ZBqxP3rLxfFbjOuQRl0B5ac6LF4Tb2CyPIdfWpF4KuoCkeYEn7Uu6k7oNwHe5Dyx7y4eZBOp6A89dz02663De02Itg2sMWZrhk5BJYkfCBlkBTJ00361vt2fBEQfl6eVMXgKD8vyUcv1tV/UR9C0mLxQYtrRbFuUA+G2SASeuUadddTWDh8ebdwPbJTL5zPUeYPOjd+D2ydV1HVZqK52esncA+i+Xr9KO/D0FMp8S7RtctlAMgdYzFgFEjmV8Wk8hqflQQ6AsANeU/08q6GOzNmfhHp+jUf/wDPW9DljnoelLHlhDZCabLvY7hNsYcZwCx1IO3Ukncga84E1i9quNI7m3aSLaqVBG7sTmzDNqRynaB6Vq3MACGXMQrbgaTGgzRvHQ9KgtcBsgkkBieuafXQj15+9X34XdDpgVYwhzeLNJmIj568qcuAuKZZSAZXXdoBzBQd4g68j50W3ezSMfiI99Pn5VYODYhvES7/ABMxzORtGZpIHkKr6iJOkBcbxV71xnO5HLaOdEPYa+mHN644acgChQTIJk7bHRdyN6fb7JoNp03mT5dP1FWLnCGyqgEKIOVQQGjTM0nU+8anTWss3aywcHwy4NxkpDL3E8TdY3UVUa1KwoBbxakDNObRJgCfigaGocDfL3GNy6c11VYXCFJWJkFdBk11iPhFWF4a4DjvPi38OunLQbdRqNjEgVA/Z0QfEddSYk7zrpSisMVVLiuPAOcm+SrYwtoFmD94SZLZSNZM66gKfQE66xVXiPHTduJoMlswIk6c94kGrt7stAjvI/iGv9/7UsN2fK7ONiAcvMiCfPnv1rTVje/5Eq+DFcsbeqkiQZA26g9NIpVq2ezUES/yEfKlVrJjQbsMkuHTU86bqVmTMxvSpV5rNSK1owA/v86sM1KlSGeXBrFe27eo9J5f0pUqPBBaw66ROg8h6chUKPBIAHy9K9pUrNHwTB5MQImKr3MQegOvMUqVUSTExIgc+Q+4pivqB6c2P3NKlSQyU4cSdOdQ3njbp9qVKkSSryPWnXLYJkgTvMCdute0qHyMbZsjUSfma9TBqXBjf+3WvaVXEDzFW8siSRGxj06UsPaXURy6n+te0qfkCHjR7s28o+JoMz/WvbeHEgSdRO/T6UqVU0A1LYEc9SPl6U+7ZALxOh0+dKlTpCRUxXhOgG06j16U7GMVXTms8t6VKlSGxuGJI1PPy868UnMdftSpVJIy4kE6mnZN/L+tKlT8ARFZb1j6zTbt0qVA5nnSpUgQ3vDJ8v70r2IIYAcxvrPWlSpokTuROp5UqVKkM//Z"/>
          <p:cNvSpPr>
            <a:spLocks noChangeAspect="1" noChangeArrowheads="1"/>
          </p:cNvSpPr>
          <p:nvPr/>
        </p:nvSpPr>
        <p:spPr bwMode="auto">
          <a:xfrm>
            <a:off x="117475" y="-836613"/>
            <a:ext cx="2667000" cy="1714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data:image/jpg;base64,/9j/4AAQSkZJRgABAQAAAQABAAD/2wCEAAkGBhQSERQUExMWFRUVGR8YGRcXGBgcHBwfGyAcGhscGhoYHiYeGh4jHhwcIC8gIycpLiwsFx8xNTAqNScsLCkBCQoKDgwOGg8PGiwkHyUsNCosLyksKSwsLCwsLCwsLCwsLCwsLCwsLCwsLCwsLCwsLCwsLCwsLCwsLCksKSwsLP/AABEIALQBGAMBIgACEQEDEQH/xAAcAAABBQEBAQAAAAAAAAAAAAAGAAIDBAUHAQj/xAA/EAACAQIEAwYEAwYFBAMBAAABAhEAAwQSITEFQVEGEyJhcYEykaGxB0LwFCNSwdHhYnKCkvEkM0PCFRdTFv/EABkBAAMBAQEAAAAAAAAAAAAAAAABAgMEBf/EAC4RAAICAQMEAQIFBAMAAAAAAAABAhEDEiExBBNBUWEUInGRodHhBTLw8SOBwf/aAAwDAQACEQMRAD8A5U1Mr2vYrMD1KTUia9FAHu1MFek17QMeg0pjU4Go2oQCDU8imAU+mI9Bp6ipcLgHutltqWPl/M8veruJ7OXbYBbLJ/KGBb5c/as3kinpb3LUJNXRjmrWH1qJrJp9uBVvgRZYxTAa8L05EmoCzyda6B+Fv/cuHyoBK10H8Ll1uelA48mP23M4hqGSImiLtr/329aGXpsTGs1IPpTTXpFIkaTTS1PyVILXSi6AjjSoiasXF00pjAUJgMFuafZTrTVEU9TQwPGTWo23pzaGkwoGRua8WpculNUUxCXWn37ukU1RTTSGRmlXhpVQDAtOFJqQpgKvQKQFegUCEVryn14RQM8WllpwFOigBipU6oIpoGlOJpMDq3ZZcNh7OS2RcLWw9xiB4jzCnoDoBv8AOsftFdtEORrkMrzII5H306UG8PxjWiHUSVMwSdoj08j7Vs3+P2Xa2ShIJ8YGhE7wToTOo5SPavLyYJPKnvV8+v4O+GVKBP234egXDXlCq1y1FxViM6xqI3kESeZBoRIrV4jxDvERBMIWKydlMQPMwBJrMivRhqS+4451exIqAjzpyCvU0FMzUyA/7P8AYKbK3r4PjkqswABzaOZ6VY4XxRVum3auMjrpkYllj0JOn+UgipeEdo2fC2s5+EZST1Gk+UiDQzfIOJfuSAoZX8UiGk5ioOu2nTWvFuc8k7bVcb7HpxUYwVUWO3+FKX5ggOMwmDv6b67HmINCIroHGuEPjBaYMBCka+v6/Qof4r2SewmcsCK9bFk1wUmcOSGmTSBsGpQdKa616ggVozIjdoNezTLm9S21oYhxpjJNSHSmsSKQyLbevSwjSvG3r0qOlMDZ7McD/arhB0VBmY+XT3/lW7xXg1lbli0LajMxzECDlQEnUa6kqJ3qh2X7RrhLTsUzszgBRAMASSTB0EwPNhWpi+0eFv3O8AuW7kBFRwCsEyfEDvtqYmvMyxzSyOSbUVx87fud2N41FJ8sHO1nARhbuVWJR1DoSQTB3BjSQZ9orDWijtzxDvrqbQqRoQTMy09DOmvShpViu/G24Js5JpKToaaQEinAV5cFaGZEy0qcRSqgIwKQFela9UUxiFbvZvsycSHYkqiQJ6noCdBA19xWKBRHwfidxLXdpdyIylvh1zggET01GvnWObW41B0zTFp1fcX+H9jLeINy3bZluC5kVmMroBOYATudxt0NCGIw5RmU7qSD6gwaJMPxS/ZuZrdwXPECNpMiIB1j786yeOGcRcJiS0mDIBOpAPOCSPaliU4tqTtFZNPhUVsDgmusqIJZjAFEeG7MWkttculnVWIAU5c2U5THq0gex56Q9grqpjFLx8LRPWP6TW7j+JWf2c2rnggsvhOphpHMwx0aDESdq5OpyZdemF1tdfN/sbYIQcblyDvFezTWrNu+Awt3CVht1I/xAAODrDAbqR0nHaiocT77BYlACLaFCgJJynMoOp/i3gcyTQ2MIxts4GgIExz3+1deOTd3/mxjOKvYYr9PsOenOiXg/DcOLa3Gykd3AUgzmlgSTMdD7Chq3b01Ik8oit7s6gNq4GE5WVh6NIP2FVktIWPmjAuxJCyROhO8cppirWgvDT3xtEqsEgsxgADmfb70T2OCYe1aZwFv3FWSsg+R02Pr8uVZ5s6xJNpu/QQxPI2CNtKjca0WWcDbxiXWt2xbdULgoYRiPyFCBDFQSuXpqOgyFEE1UZXvVClBp0GfY6wGw7AzvyqTA8ETvGZrehhFBkNozahSNAQV3G4MaVj9nO0ZtZECrkcwevqP6UccKxQvgsmoHOolFK5JbmsXwmD13ihw+L7iZtZgktuAR4dRECfufWrHbE/9MfWmdoOAu+Nt3lYG22V4A18O4jnrNScf/wCpsDuvHJ2G+nSYB9p2qu5BLklxlvsc1O9XbjZCyLqAInqedWsLgMt9BcRvC4zJlJOhEjL/ACrQ4j2dNm215VAST4dDoSYmfKKvWroiMG02gYFmdakRTVtMYjKFNsAkxmXQ/LaozZIMdKG2RRBbwzMwABJJgAVrXOzNwAS1sP8A/mW8XrtH1q92Wxgt3T+6ViATmLRlXYxrA/W1aPFeC2niGcAOSFJRhHIgxOpk+9cuXNKEq4X5nTixKSvyB2K4e6RmUrO07Hlodj7VVidiJFGfE8H3lhVt5nIMgaHoCQZ1JA1/yjeKw8B2cu3bhTKVjViwIgddd/KN6vH1EXDVJ1RnPDJSpGQ4J0kz5beelWsCpneMgLgxMFQSJkbTGnnWxf7N2wxVcQuYGPGpAnoXEqv962LnALIY2IlrVs97GzElNQwHiGhiDEetV34vjcaxSXIIXUlpgiQu/oJPzmq7oZ0rpt1rT2msXBmL5VQCJVmAZXkjwgCdR1g6Vze+hUkHkYPtRjya16fojJj0MrTFOwuDa64VRqafhozw2xqxgrjW74y7/wAjW0rS25JS8spX7BVip3GlKreKwbd4c2kmaVF+w03wUd1UxuPnqRP0I9qJey3Ya5i1N3NktAlZ3JIiQB7jU/WsziPDrid2HtuqgZQzIyg6k6Zh57V0zsT+5wfcuwVmJIB031gdSfsvrVWrSZSjZlN+H2GUKGF8n+IXFE/6e7O3lQ5g+EG3fvrm7p7Qm2CZzq3PNzBAGoGh9KNMZxC6WS1aQkEhnMEsxJgga6BJG+5PLnl8Wsqz21ujMpcLOzKWOjI41WSIKzBDdda58vVQjLQdEMLrUDGA4e965btZj8WZsuZigj4mMdYgc/rRJgfwla7tirY02Nt5npv150UmymHGW3CqvwqNAfM8yTzkmrODxzvGU5dSWPJY0jXbY/SuqNNWjCStgLY7FvgsUgxiKyXJW2ymUZ40BOhUxJEgaxWPirJQvaKfuy4uELlZ+YUZ/iKxJy9Y6zXUu0F9LyWA8Hu3F0a65srL4hGgE5pnl8+N8S4k1y7cuAaOxKzyA2j2+5rJ7yaRWySs2MLiZtvh0tOquysQJLwANTy1OuWPyjXc1sYPgAVcThnlzbuZhBAzAr4CJ+GfX30rP4Hbv2wrC143QXFVZMrsGOT4Z840E9JL8FiruHGZUS2+7JkTUjkSFB15HcTXFLKsMtMvPnk6Iw1/cgEwHYvGXrhW3YaAYznwp/ubQ+0mujcA/DnuVJuOCxiQqjLpsPECT9PQUZNxdRaW4xgFA5nkCJ5UNdpO2EYY3cORGg1HnB56GvUWmjkp2Ue0/ALChLyoovWWDPHNYIBaOhAOxOkc6yLbqbRAthB8P7skAg6aMAOR2NecUxBfDv1uWs8+mV4Mb/m35A1F2Hsd9CXJyvc1Ognwzv8A6Y/1V5vU4+69uVVeDqxS0cli3iP2fDrdKyc3dn4QCCJR4IhQQCCRpmU7ULcQwtt7RuWEZVUw+YgqCYC5TJnnt05V2S92ew1i2ZQAGAdJkj4ZnXSaq/sxt6DVeQ3EV0Yui0O7/YieZPajiXCcE7v4FLkahVBYk+QXWuo9iuF3rOHKvauKz7AqR8+lbdziqWB43t2QerKs+gMTW5wviOYDUMCJBB0IPMV19uPlmFvkAu0i3sPZXNbVg5YSxKjKRJEgggyDz50JYntUsZcndkCAAQRl5RGmgox/FTjyXMKLeoIu6MsxoGDA/MfoGuU4FTceAGZuQGpMkAAAecVx5Olxt8fubRyyQc4PjVrEKXvKbbXhE2x+VITKpJJ0VRPTP6Vp8SwIe0LXwq0EwI5SAAduX1q/2V/D2MjYu44bLItI0R1zMBqfEJC6DTU0c28LaUABFHTQSfnrVw6d6nK+RrMlHTR89YfhqnEt4ctpDrmMAchmbzP3q1iOzlxWTNlAuE5XmVMQTtrOoMRzruHGuxdi/ZuoiIpuDXSASPhJj4SD+Ya9ZEg8c4xxG5YIwpfKthspACk6TOpHXblFKcZKRmtMke8O4SrogspNzYnMp8QIneRGke5GlaWM7J4y4/hwpYRBIe2GMTpOaQNT56nahvDcd7u4J1URKgBDHQRpJBJ29qKr3FL+JKjDXSqW0lkLsjToBBksx2ncCfOuVpRbeRX6/k3TvaJbT8P8Q+HDWlKOJ/c3CbbiNNMpPMaGYIofbiN5EIZkLp4WkzoBJLHSCNRt150Q9nnxNpwmIuHMG0OYyu8ztPL60L9q7R/bL94otxWjYiM7IJ0kEH82g/MKMaxZbUVxz5/UJOcORmD4f37hmTIh1IzGW56xy9BPpRRiMWS6hbWgtMpKgbLBAkawFB+5rPtcGTE2VuK3dlwsjJouUx4NZAjUHck+pNjD4juADc/elRJBnxFZInnrtNcTyVNK/NV6N9Nqyi94JkvMJa14NiZDGV0HMNI9G8oOVjvw+x6p3zYdiD4iFKs4nXVFJYekaUdYN7a3LbghSS1pgNDOqqT5k/b5w8d7VW8Ie7zFmjdfyztJPPnpNer06Uo6jjyrejm78De0i3WAkaspaCPpFR4bFqt3vCNCCORg0YYDG2GUur66Ek5pkzuI0Om/OocPjkuXGQqj2xAkgESdTPQDT61zy6uUJNOD2NeymtmBnEMe7MJ5bUq1e0PZ0LiCtpvAwDIDvruPYgiekUq7FlhJXZhokjreM4mqXbdq6ARd0K+Eg6kwVJnKIOsEc5FBfbRBh74S20i4M9uD4lzSD4pn0PMelZvDsTiE7+9dPeRbLh3J/wDJow30JyjUCdPOtXshfa4zYlgQiju0Tw+InUhjzCiIAGmbyq6cnv8A9D1JcGdiOKXu6D2ie9s2wrkKDMmWJbcfCp261h38VdvN48QpkSTvEegkbT7UU9rjmlrK5LuQqfDIYEQRpoHg+EnXUjpQNw60xuIoWSzBAp0kscsHQnKOca1hDAoSfHw/JU8lqgkwePuXMRaa5cDMRcBKiAQuiEjzOvyrewnF2S5fQOtsLaNzMy5jKjwqokKJMamYnbnRRwLs2tvDAX7NvMuma2olhpBU6Fdo15gnnQpnwQxV1Wvsxuq1mO70UsRHjDQcu06aj2rpcXFWiE7Oe3ca7XC7OxZjqZ1M760UjAYe93RCrbQ2lX+GbgLZyCB9/ttrYjgnCbN3u7ty+XXQwVgHzi2YPlOlGa9l8MbS2h3gtgzlYW2BO4J8O/pE+dPTq2RK+12wQ4RdNh2yo/dkhPEwAAGgaDuB4jPSKuXcY2IP7qbgA0IGhiS0E7gczt50WngiFPFDoDqCoOp6gzv1pqcCwSZnOHtGASxZAdtTuK4Mn9PUsjm5HQuppUkCWK4lcTCNbuz3ncFiCQfimNQaGcFxD/o7lojNkuKSBvlJE6+Z0rrmE/YsRaJSxZdPhP7tQOsQVHUUPce7O2ASMGFs3Wt5oUAA7xI/LpJ03rrUNKpMx1W9yrwu6F4Qbt1FzFHS2TGbbII9YnTlWfwBMOmCHehheViUIJOYZlLIUnLy+IjTcGQKt9oOIWu4TDW/ElpFUNufDHi00AO5M86GM/iypqSY30HqdgKWTZpJeCo7nQ+L9sLWIizblbhYeBxBg6SIJDCTyPrFWuIXSsTuR5/z6DQek86C+znGv2f/ALndt38HkXTLcRRJ108RMDryos4vxO2DoNh+VR/b710Qk2tzKSp7AR2mW2+OUYloTuCQS0ANJiII3PpNanY3jIt4K0XYwuYaHoxrI7TcYw7XAt+1qoJUsW56R+731HMxWJaS4uFVY/xETBCsdB6kRp5isrqTK8HRcfwRLtu5mWVcAADcBRII/wAUljPpWdwnsoOHlbwZmzQC2UCNZAy6mdN55bVl9l+0Cs4Ntz4Vy907NHTaSJEbgVsYzi+IcEXCmTOrLlEZQDMf4vU0nmjw+S1B8o3sfc79F7x0JzTGywB4SMx8USzHY5gumlbaY1UAPxGAFJYQBEAFuZIEmJ67GgC3eS/jLFgmVcwQD5Ej6gD3rpd2yoAbKJAgf0HITTwLmROX0jF4h2iezbZ2hsxCKqsZLMQohtp1nkK5F27utcuLfKhWuSLgEfGuhPmCAGkdTtRl2+dzcthYzoj3iznwqF0gA+Gehj6maxeC8Pt3sWWYLctYS1IN3ZiNcz9RmJPSFq27lRFUgR4VgGYhmGRCCcxGhygkRrrqpEjnRvwVB3VlkvrlAYtIUTO+ukajnJimdlAmIvWrZYyVksoH5RmJEgjKTpMfmroeE4DhcJbHc2UgCJ+I+ktNc/UdL3lSlRriyaPAD3L/AHzsbVxLhXVgHT251T7QcCu3LdlrdsXLZXVgwGZ4Gsz4oIMTI0966UeG4TEFRdspm1KuBlZdjo6Qw0M6GsTGcMs4a7asXbjZcoXDg7ECARoILjSSeoOkwDp+kjgumGTM8mwGYDg2KW0p/ZbjBBowg6dIWT7xWpwXs8MRqwuoBqe8tOokeKJbR101gjTpNG2AxUFgFBEbfOPSueXe1OKv48Ze8AS6bKrLZZzaK0+Ftp1Bgek0/pcSlbQu7Nqgpw/4WNbtgC/3ji4LoZgV8Q1nQnmTv/KuZ9qsI637quCDmJE9JI99q7xhb10LN1lJ6KCAD6k6/SsjiXYnDYsEuWW4Z1BHqdCNfpWzx0vtRGr2cMwSkWbg2GjSecToP1zrU4dgDbVTntgRLEqATzjNPX/iuh3vwVtsQWxLDKIUBABvMsCxn2I2q9hewFmwAHCXCNmIGvrO2+w5daxnheRVdFwyKJzni9oi6jdLQK9CCW1B9ZpUd4jsxg7w7pLaWS3wXLagQ3mqwCp2I9NdK8ofT6UopcB3L3YL47i2Hs4Du7gBuclK6jQSwYHUnXfaYrPwfbPvUFnDWUsKpgAsWbWdcxG+9YON4XdvHvLp7tN9YJjyA/nFGOH7CpYFp10OQEktuSCSZMnTaAK0xp+SJc7Ely/cXJlyKdwYOUDUkyYYk6a+RM7CrWH4fabFDE5ctwjddFk+HMBBObXz3mKwOJXNCTrGu8beok+grF4Vi3d1c4jxD8maAM3IToIA1rWToR9BWPFbXbURoZiVka+p3oAxdm2uJw+DSyUtrezOzljLAZ/CSJJBnnFaeCTEKt1rLs15rOiFibakAZQinRY2851qlgUxmIdHv2msvZtOoZmWLjusBioGkHXppXJDOuohcV8G2nQ9yvxzh1uVw9lCLrYhDedjzgM0FjIDCI5HbnRZevy4A5lI9JIP2oKwNjHXr2FN6yw7gk3Ljn4xsPKYOXTlWt2pv3bbIlt0R2JBYjMQkHxAcyCQNdNa2jJY05vZEyt0jfx3GRhzPhKt8S6zkgnNptoCdd4igDi3aZ1w1xQSc4CL18Wn2mo+Li+EZrt5bpfQN3YVwBqyyukHT5VU4XglxQNm5IEhgRvpy20mpWXuLVHh8EuOlmz2DvN3F62D4hcbbyAE0+/x+1Zu3yxzN3fdAAgsCy84+Ean9RVT8M1tW2vk5syAuwifAskQBud9PSgc8VFwszGGuXGcA/4jMT9PaqjxYM7zfwVnul7lVFphIyAAMpG08+utc/7S4BVR+6UqBLGFUCFBOsRFFHYfG5+H2829stbiZ0BnYesa9POq3a1JtnuxLNCRETmlefka28Eo5X2Xvk4jDo5LKzLCiRl/eK20azlNdRx6yZB0/wAMn7DSuYDAtgb6swOe2Q4B1Gmw0OxnlWnivxOxJ1yWRJ0GVjoI6v1+1RFpBTCbEYQRORFjZnCs3toSPbWsDjTLbw17Uq/h+IGW1zH7c6o//ZN4/FatE7SM4/8AY1h8b48+IQZgiBSYVAROaJkkknam6DcppeEzGv8ASibhfGTde3bBYSVQwTJzEDntHWs/s7Zw7BhiCymBkj61odlruHs45XvMUt2wzDNBJMZVEL6z7VDinyCbR0Lsl2RC37jurMBlKPm8Uq6vIjYeEeoJroF+0OZEeQIP0rntz8UsJ3bKj3EYbHKVJ5aEg+8xpQhhO2uMbDYm7cxNxsoCIJ2ZiPFoNYBG/nWsaXApMLO3XZlrj95YdfhC3bYjOyAzpz9tJrmWFxx/fWyQMxnMdQIaYKwcw16GIBjSiDgv4tX7Qy3VW6IjPAW4PcaN7getYzWWvPeuWrXeLdUsIXWJ1YBfzA7gTvzBqJUt0CdhH2Uw7YTG2na4LgvKyM/IBgCpGbU+IKNhWVx7tLcS5eskq6LcfVVCDNk7qVUaDLEjzEzzqTsbxpHHc3olfgnmOnqKp8dwKM5ZCogwQOf9x1rn1W9M0a1S1RZ0Ps7xo3GW6JNvwhTtpAE+skj2asPt/jbltbCtcfvQxueDUjNpplIEeBdfpV/g9vu7NlQ4hFDECPX1O5oQ41xNb2Ia6D4bp8ObeAF+W9dEvBCDHhPaJbxd1DqwAJDKVOxM+Ymdf+KhwfF3TENcs4dbhUd9d3BEqyB4GrQNCR16maodlLxuXbizACKu06A7aERvvT8dw3EWMYl3DLmUp3b5iIAY+KdQSI166UTf22EeQ5tdq1uX2tqUKAtlKsSZQ2zLcvEHJH+U7607h/FgfGOR5bSwg67cvpQPi7KWLtsYX9y2ZUJt/mBOocbNpJ12Imim7w9LdtYJgCRm2WdJCx4m8zSxS1KwmqZU4x2zuLfuWwQ2S2XUAmSQuaN9tDVDFdu7j2EYQt1iUey4kSo1Y6qVGUrrzIAoJ/8Akg+KvtczS1u8mkeEBSB8lU+5rIx/E5dlynRjqdTOxJzTG3tU6n4HSXIY4/8AEEm29tEysdBcnWDvAGxjzMT1rygrC30cEOwU8iTof5z/AF5UqNbXItN8BJirnfOtlPEzsEUDqdK61xPAqtlV3yqEkAa+f661zDsZxDD4a4+JxBMqIthVLGTIYjloNNT+Y1qY/wDF1HlRYeORYiT7DQaedXjaqwaK3a3DkWLmQFmIiJB0Oh0idpoMwFle+srcXu0Z0zBtPCDBLHzOb5UQ4ntGuIGUHJ1UzJ/yiYY+QM1g8TstdxPd21MkrbtrEdABHKWJPuama1WCO6cBuaXLm4JyiD/DM+2v0qwcUNxPtl/maybXGsDgcOtgYm2zWEIyhpJYSSJUaktOnnXMOGdsbyYxb1y6xV2HeLJy5SfEAuwCjUQNIFHT449PiWNeCpXNuR2H9uUHnJ200PuCYoR7StnxbPOqpk1J5mTv00/3eVWbnbXAnUX+cT3dzc7bptv8q5/x3tcy4q+YDAmFg6QNjI3ka+9Z9YnkxuMdwxvTK2FPHbH/AEyuG1U6gHkeo+vvVjswi92PERJJkZdfpNBvBu0QuW7yXSAWOcRuZ0jXkoCj+tblktZtKTdCqADOgAn2qMMHjjGPpBJ6tw8wi20JaTmIgtoNOnhAriXbRUXHYhUACh9ANhoJj/VOldBwGHa6A4us6HYgoB9Na5Xxy7OJvGc03H1PPxGukzZu9mu3F3Ci6FVX7zLOaR8IIB05x9qk4n27vXh4tBIIAggRpBDDUUL2EJ2j9cz5Urx6f81N70Pwar8TN2ZM8tZgempis+/cBOmw0H69ZPvTUMIB1+36+1QvR5Hew4tTbj6VGKsYHBG64UEDmSdgBuTQ2krZO72RJwrhb4hiqRoMxJ2A2+tbWL7NW8PYFy5eDXmMJaT8oB1Z2PpoABqRrvXuL4ZbsWBesu5mUbNK5tiCu2ZfYar5TWKDJ1Og1J/W55VMZat1wXprZ8j1umDpzGvz/XtWo4NvA6737kj/ACpsfnPsVrOweHN50troWaB5DmfYST6Va7VY8PdyJpbsju1HpofsB/prRcGcnuZDXKLfw+xsYhRpGQrr6z1AmedBqiiPsMHOLQWyMxB3Egfr9b0xI6PxjsxZuul6Al0mM1uROYFfFyJ1md9NzRBd7JYa5ZRSgAgaqADManTmefWsTtZjiioREgg6nmDr15jfeqR/FtbahBhc0bzcEe3g39ar7fJe5q8Z4cUhLaiCMsmRHITyHSfnFc24tYsriba2O8AUKMrEZg+YzrAGhjkKKcd+J9u6fDavLOnxr16RtQHxbiCteDorLqJkgkkHfQCplTY1sGuC47ZwuLui8cpYKAVBIA/xRqD860b3aa0S2Rw8EMcvQ7TPn9q5lxS+Ll9yrZgx316Cd+Uz8qkwfEyhuECcwAGsbbfSok21pQRpOzpXZ1u/urCSVJZm6ZhCr8pNGXF7CwCSfDG3T3nSqP4W4Irw9LrxmvMzzzyk5V+iz6EVc7RlcrARMbT+v5VrBaY0KTt2BN/s3ev3rz57eUqqKAp+DOC2aBExOvPyrnnHVUXiF8TZjnM7mdf0KPuLdqXTDumY5j4V1UkddJJGk1zjHMoeRJPOQZ+tYTSTVDT2JsTwsHxKI8pO/wDzXlVrvE2jkPTc+c8valUxU0htxsJLlgm3AXUGRP29xWVew6wWUHTdTrE7EHmJga7SN5o6/ZeUUO8Z4ebdwEKSrmIHnoQPPWR7Vz48ts2jvswXxREBhpBg++32NT4S+XIJOqAa89Nv6egqDHWihdWGoMEeYP8AY15gGgMeWldfK2Ml/cSYjEnaaZavzUNw5jprV1eHkKjJ4i0Svr0pOSjVhbbFbudQCDuD/bb1qPG2RlzLMbEHcf18j5HQVd4nw17LZXEGJ3kH0PPXSqtv8w6qdPTUfUUr8otrailYvlSCDBGoI3rQ4r2ju3wgcjw9BEn+IjaY0+fWqGHwTXGIUbbnkPWvGtFTB3qrV0Y06DjsN2osWLLredg3eZlUKzSIUHbQajqKBcRczOzfxMT8zNT2dCKhsLNxRyLfzqrE0T4hsvhGw38zz+Ww/vVNmmpr7zJ6/wA6jS3/AGpLZDluyUH6UxtTRJxbslcs2hcBVkiTBgr7Hf1FDtq2SYAJJ2ArPFmhljqg7KnBx2ZGa0+zd8LdJmIEjpPKRzA3jyFVMfgGtRn0J5cx6+flUaWCLfeA/mywNxpIn11+RpyqcaTJTcZG32h4ybrwTOmtZJPhHmZ+Wg+s1WUkmrzqUdCymBlIkbjfSeuvzqYQWNKKLcnNtsKuzvAblgd+4CuUYWrZjNMfEw3A5RE+Ik5dJCr0kmZmdZ3nn9a6vxa7nw2e1pmAadNRy+mlBPGeFr+7uINXEkefWnHMpCliaB7LFe2HgyKZcpKYrUg3H7W4gpkd+8XaW+L/AHbn3mqtzGBwCFyxpEz7yazbjbeVWk+EelBUeSQPHi+Xr19v6VTuXZ9qlxJ28gPqJP1JqBhpSXsJejc7M8GF7OzkraT4mG555V8+p6QOdWO03D7VpwbaXFVlEDXUgwSC2u2sEb+RrW/D/iQW06kjwNnE8hoZ+YNZnGeJW3ZjbQZToCxM76lQToOUdIrzo5Jy6iSd0vy/2dOiPaXyG3Y/8RLGHwtvD3Fug2wZdQrAgsWnUgrvtBpY78TMIWJy338siAfV65niHyjJ6FvXcD2+8+VULt2vSU2znkki3xPiZuX3ugRmctHQE6D5aVXxN4uSx3OulV4r3PQQRMK9qxhsIbguNsttCxP0A9yR9aVCaexLVHbe7XzqliMYiXFMZskk7aaEaecE/OmYzGC1bZ2Oiif6D1J096CuIcbN+FtSWfcdOZny868eOPupp8HXGVOzH4yzPec6MzuT4Z3YkgDz1iKscZ4C+FS3n/8AIoY+Tc0PmNKM+F8Lt4WwjsB3p1zEajN9iftVbjvDGv2g7fCviAnU/wBqS67/AJFGP9i2b/TY1eHZt8szew3Z7v7OJJIXNCKT/uP1y1i44XMJegjK6fI+Y5EGj3sdhSmFSBBYlj7mB9AK97SdnBi0EiLifCw5j+E+X2PvXQuoSm74OWtga4zxe3icNacQrBiHG5UgDbnDEj5eVYnD8DcuuFtiW38hHMnpV3j/AAkYdLY2Zt16R160QfhvZzWb52OZVzACYgmBII5ztzFTl6hYuneWH6/jRtCLc9DKnCcOLL37RAzAAyOYI29pihTiluHPrRhdwTJjJDF1ZDmJiRBAA0AB1iP7UPcew2VzI05Vp0+VTp3doMkdqMlNa08XYtolsoo1AJPM9QTVTCYtrYJSJOhkA6dJIke1a3EcIBYt5CWXIrBiOogj2Mj2rpm3e/BjFojwPCbLYyyrMe6eCQx6gkKT0JgT51odvOGKpFy2oWPCwG2mg05dKocOwouK/wDELQj5mrVjFNicIbbGXRgsncg7E+ekT5VeOVKn4FJeUaTY8PgEWTIQDn0oS4Kx/aLK7eMCtyyGXCwVIIGoIM/Ksjh/D7i4iySpUd4up03Yct65o6YKRcrdF/tkgzec0NWrkSOTbj02/XnRX25w0OIO/wDKhIb1p084zxprgjMmpbjrLQZNHXDZ/Z0LAGVH+0jT3iKHcfwfLhLF+PjZ1P8ApIj/ANvlW/wa5mwts9AU/wBpj7R865eteqCfyadO2m18G9wgj/48L/AWX2BMfSsa6oOED80Ygekn+VNwnaizZtXLT27rMXJBVkCgQBsVJmq7Yq22BA762rMzEWyTniTGaFgfOtYwk0mU5LgD8SsMaVy2ZHOQCI/XIyParXEOGPbvvacQytB6dQQehEH3rS4fbgDTVDOn1+YrolkUaMFG7MfG4fK0AHbWnW0nfkKK+1mCDW0vLygex/ofvQ7ZtTqWA1iCYM1pWnYSasgxloiDB1VYPXwjaq7A0fjg9xeHg3CDoYA1yqeXqCZ0oJulcpGzBpB8joR9PrWGPI3arg0nFIjw917UMJXT2I5jzFWcLcDkaAEsJAG4O/nRLx7CK2GVAINtM3rAkjy/tQ/2bs22uhbmbK3h8O4J2M8h10OlTHJcXNrdeh6akoplS/ckknmZ+etUnOtF+N7L2hdRUuMZbxBgNgJMEUK4iwVuFTuDH8q1xZIzWxOSLT3InamzWhxDA5Ut6HMAc3vBHuNR8qppYkefKrUk1Zm07NJ7Bt4IN/8As/0WY+31pVPx3Ho+EwqroVBkf5QFM+c6jyNKljbabfsUjpt+1ZuW7q3QhUASJg+RmZB00Ioe7N8OTDE3SjFbobKx2CqRCzG7kz6LWN2kF0EPqoYspKgjQyhUnzHLmDT+KcfuQloHLl8KqCcoG+o/NJytrPlzrzfpHUk5bSXHhHSsqVbcF/8AbmxWMS3BySWPTKvL5gL70u2HHWtO1lQCConymdj6farPBSne3RMEKoBmPDrMag77z01rB7XsrXoUHQAE9Y9PWKWDDC1Bx4QZMju0w74HczWLR0nIsgbDSr0af3rK4OR3NuQQciyIOmgq86hf4vr/ACrJrclGP2o4LbxME3CpQHYAjXXUaH61b7McK/Z8ENZzszztvAH0A+dCfae3ezm6BcVGyrm1A15Spg86OsFj2vYRXuKikzAQQMoOUaSY2rl6+GSGH7pWm1S9HVgcXKkt0ga4ndyFWJ+IqoH+rWpO1/Dg1owvi3GwqRgndtfvCTbMWUGU5mBnM45IkxrufTXGudoGuSbkXmGyuAVE7s0QJ6V0Y+iyXCSdVyTLPFJoqcF7DX7yqxKorCQTqddAABuTBMdPlRRg+Dd3hu6YBmUOswf4i22/Os3tNd7yzh9ImTlAjUAAQPfSm8K42RYVWJITMr/EG1bwrmGokfQVvnxZs0dpedl6r5MseSEGtgdw+P8A2e+rMJT4WA6c/cb1sYkCxi1K/BcyMCNjqG/XrWPxDDi9ey2kAlvhBJAnfxH7mrnFr4dLVhDJteBWncbiehHl0reeGTlFr8H/AOMUcipp/ign4rhsq3UB0EgekafSo8NwdrqWLmjAlZZTIldz15dK94dg+9sEK5ZwIZhO8bkOI1p3ZvHDCYMC6C6pcd2AUyoPhXcgCTLa8jWGPomr1PzsXLPxSMDtSRevHIymNBBBGuvLehzHcOZCT03raxGDOLxBa1IVnYkxESc20nYdPKiHgjWma2bqArdtiQRoSd59/vXXhgsMVBO6MJy7jsfa4b3vBVgTlU3B6qzFvpmFY3ZUEWbqHUZgw9wQR9B8qnvcXdbNzDW4tKCxtsCV8OaWGvLU8xodJOh0exHCibtqzMqV7y4I1DcgZ5AaHYanWdKxyYZThKK8uyoSUZWwM4wsXGFe4DAFsTZtspBLr4SI5gnT0ruXG8SgIREDMo5AAL6t+X03oJ4xxa2hIsxdxLkKRbWQqjlm39/tXYkox034Ibt2M7e8GzqLyrDLo3mOR9jp6HyoOwN7KxU8xXSMVjj+zNnGZsniQHy8QmCdug5VypsWs5hoAY5efvy6Vw44uUXE0To2mxF27YCHIttdNJLHKfPRaz+0/D1tYq6FHhLZl56N4hHTetXgXiFxeUhvnp/L61R47YY3rpIgKFAjnlUKCfWPn6U8eeUsrjJ8fwOUEopoJuzHEDdwWQ6lCUPpuv3+lA/G7AV9Nprd7I8QSw1w3G8DqAVUElWBEEgakEE6iYMTuKp8Yx1r9oR08SGc6wdjvow9/arUnDK4qL9/H4WJ1KHIrXGSbSk+JlGQjqNh810r3sjZm/EbA/0qDBB7Bu7q9uGE7gqZBHyrS/DsC5ibmYa92W98yj+dLNkWPHOTWyHBXKKNnEWpxSBdTJ26ZTNCnF8I63icpzKZ6yBrrFHtu2qY1ImWV/bQGfpHvUXEEAuH/Hv9q82P9Q0zWlbNX+p1PBqTt72C3DLYxC5I8RGlV8TwjuhlYeIb9PI1J2WxhDm0BbDZ9GdgsRIIB89NP7VvdsmRAjGQzAgjfaJ23IJ+9dObJljljBLZ8GMFBxb8o59fs6kdKVXOIYcK0gggk6jUexpV6UJ7bHLKO+4YpjLyWmtjVH0ZbiKQefMaddOdYdzDsXV9VdXkNlO415iOQiidEHJlB9B8venGxrsdxzEH5DauRZaKqzFv2WY5zGbqQfTckxTXUFRMT1YzvvsBv71vXE5hW9oMzz3H6NI213Ywd4aAfpP3pd0dGMl1wJLbetSC8wEgp7gnatchIHi39T+jXvcKI56RuNht8R1pa0nY6BlOCviLttc4zuwGmgkmOY+9b3Fu1CWwcPbfvlWEF3LkgjRiVkzPxKw3k6aa2cuXYZemw/R96iu4BT8SIZ0+GT03pTePLXcV07QRco3pMG5cL5VusxVP/GFCEjrI0b11PpWzxHiuGfDm1bwossRGZchj6TVq1b7sQqZUPLX00Go1plzCITOQbRzH2/lWrzeiaBy/fyJbcuHZTlVWzTA1BnWROhEzt1rMNtnygKQzHViYEnn0HvRmnC7bZittWPkCfuKkHDxEMAPQ6fbWms6QtJQ7OJawd8jPbbwA95qQHnXKOsGOWxOlDvGCO+m2rlQd2OrHmTl2mjJcFbEEEEnlH3pzYNCOU+nzPio+oCgZ4biUuJF69cSJi3aACjqSTMn9TTMZhMKw8Ny/ygeEg9SZA1Prp9KJjw5NIyR5gfyry5w63ucumu3yo74aTG4Tj0tuBbZkVVIm4wI66ZBqxP3rLxfFbjOuQRl0B5ac6LF4Tb2CyPIdfWpF4KuoCkeYEn7Uu6k7oNwHe5Dyx7y4eZBOp6A89dz02663De02Itg2sMWZrhk5BJYkfCBlkBTJ00361vt2fBEQfl6eVMXgKD8vyUcv1tV/UR9C0mLxQYtrRbFuUA+G2SASeuUadddTWDh8ebdwPbJTL5zPUeYPOjd+D2ydV1HVZqK52esncA+i+Xr9KO/D0FMp8S7RtctlAMgdYzFgFEjmV8Wk8hqflQQ6AsANeU/08q6GOzNmfhHp+jUf/wDPW9DljnoelLHlhDZCabLvY7hNsYcZwCx1IO3Ukncga84E1i9quNI7m3aSLaqVBG7sTmzDNqRynaB6Vq3MACGXMQrbgaTGgzRvHQ9KgtcBsgkkBieuafXQj15+9X34XdDpgVYwhzeLNJmIj568qcuAuKZZSAZXXdoBzBQd4g68j50W3ezSMfiI99Pn5VYODYhvES7/ABMxzORtGZpIHkKr6iJOkBcbxV71xnO5HLaOdEPYa+mHN644acgChQTIJk7bHRdyN6fb7JoNp03mT5dP1FWLnCGyqgEKIOVQQGjTM0nU+8anTWss3aywcHwy4NxkpDL3E8TdY3UVUa1KwoBbxakDNObRJgCfigaGocDfL3GNy6c11VYXCFJWJkFdBk11iPhFWF4a4DjvPi38OunLQbdRqNjEgVA/Z0QfEddSYk7zrpSisMVVLiuPAOcm+SrYwtoFmD94SZLZSNZM66gKfQE66xVXiPHTduJoMlswIk6c94kGrt7stAjvI/iGv9/7UsN2fK7ONiAcvMiCfPnv1rTVje/5Eq+DFcsbeqkiQZA26g9NIpVq2ezUES/yEfKlVrJjQbsMkuHTU86bqVmTMxvSpV5rNSK1owA/v86sM1KlSGeXBrFe27eo9J5f0pUqPBBaw66ROg8h6chUKPBIAHy9K9pUrNHwTB5MQImKr3MQegOvMUqVUSTExIgc+Q+4pivqB6c2P3NKlSQyU4cSdOdQ3njbp9qVKkSSryPWnXLYJkgTvMCdute0qHyMbZsjUSfma9TBqXBjf+3WvaVXEDzFW8siSRGxj06UsPaXURy6n+te0qfkCHjR7s28o+JoMz/WvbeHEgSdRO/T6UqVU0A1LYEc9SPl6U+7ZALxOh0+dKlTpCRUxXhOgG06j16U7GMVXTms8t6VKlSGxuGJI1PPy868UnMdftSpVJIy4kE6mnZN/L+tKlT8ARFZb1j6zTbt0qVA5nnSpUgQ3vDJ8v70r2IIYAcxvrPWlSpokTuROp5UqVKkM//Z"/>
          <p:cNvSpPr>
            <a:spLocks noChangeAspect="1" noChangeArrowheads="1"/>
          </p:cNvSpPr>
          <p:nvPr/>
        </p:nvSpPr>
        <p:spPr bwMode="auto">
          <a:xfrm>
            <a:off x="117475" y="-836613"/>
            <a:ext cx="2667000" cy="1714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8" name="Picture 8" descr="http://bloximages.chicago2.vip.townnews.com/ahwatukee.com/content/tncms/assets/editorial/a/2d/f8a/a2df8ad6-8210-5d87-9459-594e5aa2c111.image.jpg"/>
          <p:cNvPicPr>
            <a:picLocks noChangeAspect="1" noChangeArrowheads="1"/>
          </p:cNvPicPr>
          <p:nvPr/>
        </p:nvPicPr>
        <p:blipFill>
          <a:blip r:embed="rId2"/>
          <a:srcRect/>
          <a:stretch>
            <a:fillRect/>
          </a:stretch>
        </p:blipFill>
        <p:spPr bwMode="auto">
          <a:xfrm>
            <a:off x="1447800" y="2667000"/>
            <a:ext cx="6010275" cy="38671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7772400" cy="1470025"/>
          </a:xfrm>
        </p:spPr>
        <p:txBody>
          <a:bodyPr>
            <a:normAutofit/>
          </a:bodyPr>
          <a:lstStyle/>
          <a:p>
            <a:r>
              <a:rPr lang="en-US" sz="7200" b="1" u="sng" dirty="0" smtClean="0">
                <a:solidFill>
                  <a:schemeClr val="bg1">
                    <a:lumMod val="75000"/>
                  </a:schemeClr>
                </a:solidFill>
              </a:rPr>
              <a:t>Sample</a:t>
            </a:r>
            <a:endParaRPr lang="en-US" sz="7200" b="1" u="sng" dirty="0">
              <a:solidFill>
                <a:schemeClr val="bg1">
                  <a:lumMod val="75000"/>
                </a:schemeClr>
              </a:solidFill>
            </a:endParaRPr>
          </a:p>
        </p:txBody>
      </p:sp>
      <p:sp>
        <p:nvSpPr>
          <p:cNvPr id="3" name="Subtitle 2"/>
          <p:cNvSpPr>
            <a:spLocks noGrp="1"/>
          </p:cNvSpPr>
          <p:nvPr>
            <p:ph type="subTitle" idx="1"/>
          </p:nvPr>
        </p:nvSpPr>
        <p:spPr>
          <a:xfrm>
            <a:off x="533400" y="2971800"/>
            <a:ext cx="8001000" cy="2667000"/>
          </a:xfrm>
        </p:spPr>
        <p:txBody>
          <a:bodyPr>
            <a:normAutofit/>
          </a:bodyPr>
          <a:lstStyle/>
          <a:p>
            <a:r>
              <a:rPr lang="en-US" dirty="0" smtClean="0">
                <a:solidFill>
                  <a:srgbClr val="FFFF00"/>
                </a:solidFill>
              </a:rPr>
              <a:t>The sample are the five players picked from each position group.  I broke them into quarterbacks, running backs, receivers, and offensive lineman which is four groups.  So a total of 20 players will be surveyed. </a:t>
            </a:r>
            <a:endParaRPr lang="en-US" dirty="0">
              <a:solidFill>
                <a:srgbClr val="FFFF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172200"/>
          </a:xfrm>
        </p:spPr>
        <p:txBody>
          <a:bodyPr>
            <a:noAutofit/>
          </a:bodyPr>
          <a:lstStyle/>
          <a:p>
            <a:pPr>
              <a:buNone/>
            </a:pPr>
            <a:r>
              <a:rPr lang="en-US" sz="4000" dirty="0" smtClean="0">
                <a:solidFill>
                  <a:srgbClr val="FFFF00"/>
                </a:solidFill>
              </a:rPr>
              <a:t>		</a:t>
            </a:r>
          </a:p>
          <a:p>
            <a:pPr>
              <a:buNone/>
            </a:pPr>
            <a:r>
              <a:rPr lang="en-US" sz="4000" dirty="0">
                <a:solidFill>
                  <a:srgbClr val="FFFF00"/>
                </a:solidFill>
              </a:rPr>
              <a:t>	</a:t>
            </a:r>
            <a:r>
              <a:rPr lang="en-US" sz="4000" dirty="0" smtClean="0">
                <a:solidFill>
                  <a:srgbClr val="FFFF00"/>
                </a:solidFill>
              </a:rPr>
              <a:t>	The sample I took in unbiased and is a stratified random sample.  I feel that it is unbiased because I first put them in groups, and then picked five random players to ask.  I put them in position groups first because there is a different level of conditioning for those positioning groups.</a:t>
            </a:r>
            <a:endParaRPr lang="en-US" sz="4000" dirty="0">
              <a:solidFill>
                <a:srgbClr val="FF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Results</a:t>
            </a:r>
            <a:endParaRPr lang="en-US" dirty="0">
              <a:solidFill>
                <a:srgbClr val="FFFF00"/>
              </a:solidFill>
            </a:endParaRPr>
          </a:p>
        </p:txBody>
      </p:sp>
      <p:graphicFrame>
        <p:nvGraphicFramePr>
          <p:cNvPr id="5" name="Content Placeholder 4"/>
          <p:cNvGraphicFramePr>
            <a:graphicFrameLocks noGrp="1"/>
          </p:cNvGraphicFramePr>
          <p:nvPr>
            <p:ph sz="half" idx="1"/>
          </p:nvPr>
        </p:nvGraphicFramePr>
        <p:xfrm>
          <a:off x="0" y="1676400"/>
          <a:ext cx="4190999" cy="4648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5"/>
          <p:cNvGraphicFramePr>
            <a:graphicFrameLocks noGrp="1"/>
          </p:cNvGraphicFramePr>
          <p:nvPr>
            <p:ph sz="half" idx="2"/>
          </p:nvPr>
        </p:nvGraphicFramePr>
        <p:xfrm>
          <a:off x="3962400" y="1295400"/>
          <a:ext cx="4800600" cy="533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lstStyle/>
          <a:p>
            <a:pPr>
              <a:buNone/>
            </a:pPr>
            <a:r>
              <a:rPr lang="en-US" dirty="0" smtClean="0"/>
              <a:t>	</a:t>
            </a:r>
            <a:r>
              <a:rPr lang="en-US" sz="3600" dirty="0" smtClean="0">
                <a:solidFill>
                  <a:srgbClr val="FFFF00"/>
                </a:solidFill>
              </a:rPr>
              <a:t>My results showed me that our team is in pretty good shape.  By looking at the result we need to keep the offensive of line working throughout practice and push them during conditioning.  Also, the receivers and running backs could use a little more but their close to being ready.  In our offense, the quarterbacks are not running all that much, so them being out of shape is pretty hard.</a:t>
            </a:r>
            <a:endParaRPr lang="en-US" sz="3600" dirty="0">
              <a:solidFill>
                <a:srgbClr val="FFFF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63</Words>
  <Application>Microsoft Office PowerPoint</Application>
  <PresentationFormat>On-screen Show (4:3)</PresentationFormat>
  <Paragraphs>13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Chapter 13 Project</vt:lpstr>
      <vt:lpstr>Summary</vt:lpstr>
      <vt:lpstr>Population</vt:lpstr>
      <vt:lpstr>Sample</vt:lpstr>
      <vt:lpstr>Slide 5</vt:lpstr>
      <vt:lpstr>Results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Project</dc:title>
  <dc:creator>Jon Meier</dc:creator>
  <cp:lastModifiedBy>Jon Meier</cp:lastModifiedBy>
  <cp:revision>5</cp:revision>
  <dcterms:created xsi:type="dcterms:W3CDTF">2011-08-10T13:39:03Z</dcterms:created>
  <dcterms:modified xsi:type="dcterms:W3CDTF">2011-08-10T17:21:29Z</dcterms:modified>
</cp:coreProperties>
</file>